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27"/>
  </p:notesMasterIdLst>
  <p:sldIdLst>
    <p:sldId id="259" r:id="rId5"/>
    <p:sldId id="257" r:id="rId6"/>
    <p:sldId id="260" r:id="rId7"/>
    <p:sldId id="256" r:id="rId8"/>
    <p:sldId id="258" r:id="rId9"/>
    <p:sldId id="261" r:id="rId10"/>
    <p:sldId id="273" r:id="rId11"/>
    <p:sldId id="270" r:id="rId12"/>
    <p:sldId id="263" r:id="rId13"/>
    <p:sldId id="282" r:id="rId14"/>
    <p:sldId id="294" r:id="rId15"/>
    <p:sldId id="267" r:id="rId16"/>
    <p:sldId id="292" r:id="rId17"/>
    <p:sldId id="265" r:id="rId18"/>
    <p:sldId id="274" r:id="rId19"/>
    <p:sldId id="279" r:id="rId20"/>
    <p:sldId id="277" r:id="rId21"/>
    <p:sldId id="281" r:id="rId22"/>
    <p:sldId id="283" r:id="rId23"/>
    <p:sldId id="288" r:id="rId24"/>
    <p:sldId id="275"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E9DD64-2E0D-4EBF-A396-EC85F868FDCB}">
          <p14:sldIdLst>
            <p14:sldId id="259"/>
            <p14:sldId id="257"/>
            <p14:sldId id="260"/>
            <p14:sldId id="256"/>
            <p14:sldId id="258"/>
            <p14:sldId id="261"/>
            <p14:sldId id="273"/>
            <p14:sldId id="270"/>
            <p14:sldId id="263"/>
            <p14:sldId id="282"/>
            <p14:sldId id="294"/>
            <p14:sldId id="267"/>
            <p14:sldId id="292"/>
            <p14:sldId id="265"/>
            <p14:sldId id="274"/>
            <p14:sldId id="279"/>
            <p14:sldId id="277"/>
            <p14:sldId id="281"/>
            <p14:sldId id="283"/>
            <p14:sldId id="288"/>
            <p14:sldId id="275"/>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00321-EDC5-4D3A-B7CF-0F2A6D1B83CA}" v="69" dt="2020-09-29T06:12:14.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98" autoAdjust="0"/>
    <p:restoredTop sz="58775" autoAdjust="0"/>
  </p:normalViewPr>
  <p:slideViewPr>
    <p:cSldViewPr snapToGrid="0">
      <p:cViewPr varScale="1">
        <p:scale>
          <a:sx n="47" d="100"/>
          <a:sy n="47" d="100"/>
        </p:scale>
        <p:origin x="54"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O YUCHEN#" userId="c653619d-323c-48dd-bf3a-fefb4882e73b" providerId="ADAL" clId="{F8000321-EDC5-4D3A-B7CF-0F2A6D1B83CA}"/>
    <pc:docChg chg="undo custSel mod addSld delSld modSld modSection">
      <pc:chgData name="#RAO YUCHEN#" userId="c653619d-323c-48dd-bf3a-fefb4882e73b" providerId="ADAL" clId="{F8000321-EDC5-4D3A-B7CF-0F2A6D1B83CA}" dt="2020-09-29T06:26:17.902" v="608" actId="27636"/>
      <pc:docMkLst>
        <pc:docMk/>
      </pc:docMkLst>
      <pc:sldChg chg="addSp modSp mod">
        <pc:chgData name="#RAO YUCHEN#" userId="c653619d-323c-48dd-bf3a-fefb4882e73b" providerId="ADAL" clId="{F8000321-EDC5-4D3A-B7CF-0F2A6D1B83CA}" dt="2020-09-29T03:38:01.794" v="89" actId="1076"/>
        <pc:sldMkLst>
          <pc:docMk/>
          <pc:sldMk cId="100315325" sldId="261"/>
        </pc:sldMkLst>
        <pc:spChg chg="add mod">
          <ac:chgData name="#RAO YUCHEN#" userId="c653619d-323c-48dd-bf3a-fefb4882e73b" providerId="ADAL" clId="{F8000321-EDC5-4D3A-B7CF-0F2A6D1B83CA}" dt="2020-09-29T03:38:01.794" v="89" actId="1076"/>
          <ac:spMkLst>
            <pc:docMk/>
            <pc:sldMk cId="100315325" sldId="261"/>
            <ac:spMk id="12" creationId="{EF5C987D-1CC8-4AEF-A887-4BF25B061695}"/>
          </ac:spMkLst>
        </pc:spChg>
      </pc:sldChg>
      <pc:sldChg chg="addSp delSp modSp mod">
        <pc:chgData name="#RAO YUCHEN#" userId="c653619d-323c-48dd-bf3a-fefb4882e73b" providerId="ADAL" clId="{F8000321-EDC5-4D3A-B7CF-0F2A6D1B83CA}" dt="2020-09-29T04:07:35.754" v="562" actId="403"/>
        <pc:sldMkLst>
          <pc:docMk/>
          <pc:sldMk cId="2392080733" sldId="263"/>
        </pc:sldMkLst>
        <pc:spChg chg="mod">
          <ac:chgData name="#RAO YUCHEN#" userId="c653619d-323c-48dd-bf3a-fefb4882e73b" providerId="ADAL" clId="{F8000321-EDC5-4D3A-B7CF-0F2A6D1B83CA}" dt="2020-09-29T03:49:38.224" v="378" actId="26606"/>
          <ac:spMkLst>
            <pc:docMk/>
            <pc:sldMk cId="2392080733" sldId="263"/>
            <ac:spMk id="2" creationId="{6CA4C6AE-6745-42B0-B230-C48BF78D5E2E}"/>
          </ac:spMkLst>
        </pc:spChg>
        <pc:spChg chg="mod">
          <ac:chgData name="#RAO YUCHEN#" userId="c653619d-323c-48dd-bf3a-fefb4882e73b" providerId="ADAL" clId="{F8000321-EDC5-4D3A-B7CF-0F2A6D1B83CA}" dt="2020-09-29T04:07:35.754" v="562" actId="403"/>
          <ac:spMkLst>
            <pc:docMk/>
            <pc:sldMk cId="2392080733" sldId="263"/>
            <ac:spMk id="3" creationId="{AE951472-FD9B-410E-A7CE-DBA1A5CB8388}"/>
          </ac:spMkLst>
        </pc:spChg>
        <pc:spChg chg="mod">
          <ac:chgData name="#RAO YUCHEN#" userId="c653619d-323c-48dd-bf3a-fefb4882e73b" providerId="ADAL" clId="{F8000321-EDC5-4D3A-B7CF-0F2A6D1B83CA}" dt="2020-09-29T03:49:38.224" v="378" actId="26606"/>
          <ac:spMkLst>
            <pc:docMk/>
            <pc:sldMk cId="2392080733" sldId="263"/>
            <ac:spMk id="4" creationId="{0A347A0F-5DFB-4B21-A50D-65EB2F923EFD}"/>
          </ac:spMkLst>
        </pc:spChg>
        <pc:spChg chg="mod">
          <ac:chgData name="#RAO YUCHEN#" userId="c653619d-323c-48dd-bf3a-fefb4882e73b" providerId="ADAL" clId="{F8000321-EDC5-4D3A-B7CF-0F2A6D1B83CA}" dt="2020-09-29T03:49:38.224" v="378" actId="26606"/>
          <ac:spMkLst>
            <pc:docMk/>
            <pc:sldMk cId="2392080733" sldId="263"/>
            <ac:spMk id="5" creationId="{C2D81AB7-C714-4CD8-82CB-A426F4D49B51}"/>
          </ac:spMkLst>
        </pc:spChg>
        <pc:spChg chg="add del">
          <ac:chgData name="#RAO YUCHEN#" userId="c653619d-323c-48dd-bf3a-fefb4882e73b" providerId="ADAL" clId="{F8000321-EDC5-4D3A-B7CF-0F2A6D1B83CA}" dt="2020-09-29T03:49:38.224" v="378" actId="26606"/>
          <ac:spMkLst>
            <pc:docMk/>
            <pc:sldMk cId="2392080733" sldId="263"/>
            <ac:spMk id="23" creationId="{BC82E0D7-37D0-4C31-B2DA-233C8F10C968}"/>
          </ac:spMkLst>
        </pc:spChg>
        <pc:spChg chg="add del">
          <ac:chgData name="#RAO YUCHEN#" userId="c653619d-323c-48dd-bf3a-fefb4882e73b" providerId="ADAL" clId="{F8000321-EDC5-4D3A-B7CF-0F2A6D1B83CA}" dt="2020-09-29T03:49:38.224" v="378" actId="26606"/>
          <ac:spMkLst>
            <pc:docMk/>
            <pc:sldMk cId="2392080733" sldId="263"/>
            <ac:spMk id="25" creationId="{F9F40211-4307-4706-AE59-83AC153FBFFA}"/>
          </ac:spMkLst>
        </pc:spChg>
        <pc:spChg chg="add">
          <ac:chgData name="#RAO YUCHEN#" userId="c653619d-323c-48dd-bf3a-fefb4882e73b" providerId="ADAL" clId="{F8000321-EDC5-4D3A-B7CF-0F2A6D1B83CA}" dt="2020-09-29T03:49:38.224" v="378" actId="26606"/>
          <ac:spMkLst>
            <pc:docMk/>
            <pc:sldMk cId="2392080733" sldId="263"/>
            <ac:spMk id="27" creationId="{77D7B666-D5E6-48CE-B26A-FB5E5C34AF90}"/>
          </ac:spMkLst>
        </pc:spChg>
        <pc:spChg chg="add">
          <ac:chgData name="#RAO YUCHEN#" userId="c653619d-323c-48dd-bf3a-fefb4882e73b" providerId="ADAL" clId="{F8000321-EDC5-4D3A-B7CF-0F2A6D1B83CA}" dt="2020-09-29T03:49:38.224" v="378" actId="26606"/>
          <ac:spMkLst>
            <pc:docMk/>
            <pc:sldMk cId="2392080733" sldId="263"/>
            <ac:spMk id="28" creationId="{F6EE670A-A41A-44AD-BC1C-2090365EB5B3}"/>
          </ac:spMkLst>
        </pc:spChg>
        <pc:spChg chg="add del">
          <ac:chgData name="#RAO YUCHEN#" userId="c653619d-323c-48dd-bf3a-fefb4882e73b" providerId="ADAL" clId="{F8000321-EDC5-4D3A-B7CF-0F2A6D1B83CA}" dt="2020-09-29T03:38:19.203" v="91" actId="26606"/>
          <ac:spMkLst>
            <pc:docMk/>
            <pc:sldMk cId="2392080733" sldId="263"/>
            <ac:spMk id="30" creationId="{BC82E0D7-37D0-4C31-B2DA-233C8F10C968}"/>
          </ac:spMkLst>
        </pc:spChg>
        <pc:spChg chg="add del">
          <ac:chgData name="#RAO YUCHEN#" userId="c653619d-323c-48dd-bf3a-fefb4882e73b" providerId="ADAL" clId="{F8000321-EDC5-4D3A-B7CF-0F2A6D1B83CA}" dt="2020-09-29T03:38:19.203" v="91" actId="26606"/>
          <ac:spMkLst>
            <pc:docMk/>
            <pc:sldMk cId="2392080733" sldId="263"/>
            <ac:spMk id="34" creationId="{F9F40211-4307-4706-AE59-83AC153FBFFA}"/>
          </ac:spMkLst>
        </pc:spChg>
        <pc:cxnChg chg="add del">
          <ac:chgData name="#RAO YUCHEN#" userId="c653619d-323c-48dd-bf3a-fefb4882e73b" providerId="ADAL" clId="{F8000321-EDC5-4D3A-B7CF-0F2A6D1B83CA}" dt="2020-09-29T03:49:38.224" v="378" actId="26606"/>
          <ac:cxnSpMkLst>
            <pc:docMk/>
            <pc:sldMk cId="2392080733" sldId="263"/>
            <ac:cxnSpMk id="24" creationId="{1AD3A364-FD48-4C42-B623-DAD0C3ED6B47}"/>
          </ac:cxnSpMkLst>
        </pc:cxnChg>
        <pc:cxnChg chg="add del">
          <ac:chgData name="#RAO YUCHEN#" userId="c653619d-323c-48dd-bf3a-fefb4882e73b" providerId="ADAL" clId="{F8000321-EDC5-4D3A-B7CF-0F2A6D1B83CA}" dt="2020-09-29T03:38:19.203" v="91" actId="26606"/>
          <ac:cxnSpMkLst>
            <pc:docMk/>
            <pc:sldMk cId="2392080733" sldId="263"/>
            <ac:cxnSpMk id="32" creationId="{1AD3A364-FD48-4C42-B623-DAD0C3ED6B47}"/>
          </ac:cxnSpMkLst>
        </pc:cxnChg>
      </pc:sldChg>
      <pc:sldChg chg="addSp delSp modSp mod">
        <pc:chgData name="#RAO YUCHEN#" userId="c653619d-323c-48dd-bf3a-fefb4882e73b" providerId="ADAL" clId="{F8000321-EDC5-4D3A-B7CF-0F2A6D1B83CA}" dt="2020-09-29T06:25:58.803" v="596" actId="27636"/>
        <pc:sldMkLst>
          <pc:docMk/>
          <pc:sldMk cId="4162134922" sldId="267"/>
        </pc:sldMkLst>
        <pc:spChg chg="mod">
          <ac:chgData name="#RAO YUCHEN#" userId="c653619d-323c-48dd-bf3a-fefb4882e73b" providerId="ADAL" clId="{F8000321-EDC5-4D3A-B7CF-0F2A6D1B83CA}" dt="2020-09-29T06:25:58.803" v="596" actId="27636"/>
          <ac:spMkLst>
            <pc:docMk/>
            <pc:sldMk cId="4162134922" sldId="267"/>
            <ac:spMk id="3" creationId="{AE951472-FD9B-410E-A7CE-DBA1A5CB8388}"/>
          </ac:spMkLst>
        </pc:spChg>
        <pc:spChg chg="add del mod">
          <ac:chgData name="#RAO YUCHEN#" userId="c653619d-323c-48dd-bf3a-fefb4882e73b" providerId="ADAL" clId="{F8000321-EDC5-4D3A-B7CF-0F2A6D1B83CA}" dt="2020-09-29T03:56:27.378" v="448" actId="478"/>
          <ac:spMkLst>
            <pc:docMk/>
            <pc:sldMk cId="4162134922" sldId="267"/>
            <ac:spMk id="7" creationId="{4FA0512E-428C-4F34-B632-D3243763EB36}"/>
          </ac:spMkLst>
        </pc:spChg>
      </pc:sldChg>
      <pc:sldChg chg="addSp modSp mod modAnim">
        <pc:chgData name="#RAO YUCHEN#" userId="c653619d-323c-48dd-bf3a-fefb4882e73b" providerId="ADAL" clId="{F8000321-EDC5-4D3A-B7CF-0F2A6D1B83CA}" dt="2020-09-29T03:37:31.406" v="80" actId="1076"/>
        <pc:sldMkLst>
          <pc:docMk/>
          <pc:sldMk cId="2636626271" sldId="273"/>
        </pc:sldMkLst>
        <pc:spChg chg="add mod">
          <ac:chgData name="#RAO YUCHEN#" userId="c653619d-323c-48dd-bf3a-fefb4882e73b" providerId="ADAL" clId="{F8000321-EDC5-4D3A-B7CF-0F2A6D1B83CA}" dt="2020-09-29T03:37:31.406" v="80" actId="1076"/>
          <ac:spMkLst>
            <pc:docMk/>
            <pc:sldMk cId="2636626271" sldId="273"/>
            <ac:spMk id="9" creationId="{0D58FB71-D02E-4E64-BD87-9C6570DAE030}"/>
          </ac:spMkLst>
        </pc:spChg>
        <pc:picChg chg="add mod">
          <ac:chgData name="#RAO YUCHEN#" userId="c653619d-323c-48dd-bf3a-fefb4882e73b" providerId="ADAL" clId="{F8000321-EDC5-4D3A-B7CF-0F2A6D1B83CA}" dt="2020-09-29T03:36:54.176" v="70" actId="1076"/>
          <ac:picMkLst>
            <pc:docMk/>
            <pc:sldMk cId="2636626271" sldId="273"/>
            <ac:picMk id="2052" creationId="{86E7C6DA-9A6B-4C6D-83D7-7208281018A0}"/>
          </ac:picMkLst>
        </pc:picChg>
        <pc:picChg chg="add mod">
          <ac:chgData name="#RAO YUCHEN#" userId="c653619d-323c-48dd-bf3a-fefb4882e73b" providerId="ADAL" clId="{F8000321-EDC5-4D3A-B7CF-0F2A6D1B83CA}" dt="2020-09-29T03:36:43.350" v="66" actId="1076"/>
          <ac:picMkLst>
            <pc:docMk/>
            <pc:sldMk cId="2636626271" sldId="273"/>
            <ac:picMk id="2054" creationId="{0000AB80-E737-4E68-A822-19123E72A2D6}"/>
          </ac:picMkLst>
        </pc:picChg>
      </pc:sldChg>
      <pc:sldChg chg="addSp modSp modAnim">
        <pc:chgData name="#RAO YUCHEN#" userId="c653619d-323c-48dd-bf3a-fefb4882e73b" providerId="ADAL" clId="{F8000321-EDC5-4D3A-B7CF-0F2A6D1B83CA}" dt="2020-09-29T06:11:35.582" v="566"/>
        <pc:sldMkLst>
          <pc:docMk/>
          <pc:sldMk cId="2330028488" sldId="277"/>
        </pc:sldMkLst>
        <pc:spChg chg="add mod">
          <ac:chgData name="#RAO YUCHEN#" userId="c653619d-323c-48dd-bf3a-fefb4882e73b" providerId="ADAL" clId="{F8000321-EDC5-4D3A-B7CF-0F2A6D1B83CA}" dt="2020-09-29T06:11:35.582" v="566"/>
          <ac:spMkLst>
            <pc:docMk/>
            <pc:sldMk cId="2330028488" sldId="277"/>
            <ac:spMk id="6" creationId="{A12079D3-D2E7-4152-A20B-06EF5D363F4A}"/>
          </ac:spMkLst>
        </pc:spChg>
        <pc:spChg chg="add mod">
          <ac:chgData name="#RAO YUCHEN#" userId="c653619d-323c-48dd-bf3a-fefb4882e73b" providerId="ADAL" clId="{F8000321-EDC5-4D3A-B7CF-0F2A6D1B83CA}" dt="2020-09-29T06:11:35.582" v="566"/>
          <ac:spMkLst>
            <pc:docMk/>
            <pc:sldMk cId="2330028488" sldId="277"/>
            <ac:spMk id="7" creationId="{75C13783-968B-4343-9F49-5D00C877D772}"/>
          </ac:spMkLst>
        </pc:spChg>
        <pc:spChg chg="add mod">
          <ac:chgData name="#RAO YUCHEN#" userId="c653619d-323c-48dd-bf3a-fefb4882e73b" providerId="ADAL" clId="{F8000321-EDC5-4D3A-B7CF-0F2A6D1B83CA}" dt="2020-09-29T06:11:35.582" v="566"/>
          <ac:spMkLst>
            <pc:docMk/>
            <pc:sldMk cId="2330028488" sldId="277"/>
            <ac:spMk id="8" creationId="{E691AE22-AA72-4CF0-9A1F-3D524D7EB453}"/>
          </ac:spMkLst>
        </pc:spChg>
        <pc:spChg chg="add mod">
          <ac:chgData name="#RAO YUCHEN#" userId="c653619d-323c-48dd-bf3a-fefb4882e73b" providerId="ADAL" clId="{F8000321-EDC5-4D3A-B7CF-0F2A6D1B83CA}" dt="2020-09-29T06:11:35.582" v="566"/>
          <ac:spMkLst>
            <pc:docMk/>
            <pc:sldMk cId="2330028488" sldId="277"/>
            <ac:spMk id="9" creationId="{203AA637-C96D-4915-8D6A-1071A40E8010}"/>
          </ac:spMkLst>
        </pc:spChg>
      </pc:sldChg>
      <pc:sldChg chg="addSp delSp modSp mod delAnim">
        <pc:chgData name="#RAO YUCHEN#" userId="c653619d-323c-48dd-bf3a-fefb4882e73b" providerId="ADAL" clId="{F8000321-EDC5-4D3A-B7CF-0F2A6D1B83CA}" dt="2020-09-29T06:12:14.820" v="571" actId="478"/>
        <pc:sldMkLst>
          <pc:docMk/>
          <pc:sldMk cId="2080521102" sldId="279"/>
        </pc:sldMkLst>
        <pc:spChg chg="del">
          <ac:chgData name="#RAO YUCHEN#" userId="c653619d-323c-48dd-bf3a-fefb4882e73b" providerId="ADAL" clId="{F8000321-EDC5-4D3A-B7CF-0F2A6D1B83CA}" dt="2020-09-29T06:11:32.979" v="565" actId="21"/>
          <ac:spMkLst>
            <pc:docMk/>
            <pc:sldMk cId="2080521102" sldId="279"/>
            <ac:spMk id="3" creationId="{0F77DB1C-1097-49A0-AA10-6984CE0CE081}"/>
          </ac:spMkLst>
        </pc:spChg>
        <pc:spChg chg="del">
          <ac:chgData name="#RAO YUCHEN#" userId="c653619d-323c-48dd-bf3a-fefb4882e73b" providerId="ADAL" clId="{F8000321-EDC5-4D3A-B7CF-0F2A6D1B83CA}" dt="2020-09-29T06:11:32.979" v="565" actId="21"/>
          <ac:spMkLst>
            <pc:docMk/>
            <pc:sldMk cId="2080521102" sldId="279"/>
            <ac:spMk id="8" creationId="{AC207FF1-AB85-4A09-A8A6-00D1F8DD58AD}"/>
          </ac:spMkLst>
        </pc:spChg>
        <pc:spChg chg="del">
          <ac:chgData name="#RAO YUCHEN#" userId="c653619d-323c-48dd-bf3a-fefb4882e73b" providerId="ADAL" clId="{F8000321-EDC5-4D3A-B7CF-0F2A6D1B83CA}" dt="2020-09-29T06:11:32.979" v="565" actId="21"/>
          <ac:spMkLst>
            <pc:docMk/>
            <pc:sldMk cId="2080521102" sldId="279"/>
            <ac:spMk id="9" creationId="{4FA09E43-91B6-4456-B1C7-86D339E2A25A}"/>
          </ac:spMkLst>
        </pc:spChg>
        <pc:spChg chg="del">
          <ac:chgData name="#RAO YUCHEN#" userId="c653619d-323c-48dd-bf3a-fefb4882e73b" providerId="ADAL" clId="{F8000321-EDC5-4D3A-B7CF-0F2A6D1B83CA}" dt="2020-09-29T06:11:32.979" v="565" actId="21"/>
          <ac:spMkLst>
            <pc:docMk/>
            <pc:sldMk cId="2080521102" sldId="279"/>
            <ac:spMk id="10" creationId="{4D0F3613-5A58-4840-A525-498C665958FB}"/>
          </ac:spMkLst>
        </pc:spChg>
        <pc:spChg chg="add mod">
          <ac:chgData name="#RAO YUCHEN#" userId="c653619d-323c-48dd-bf3a-fefb4882e73b" providerId="ADAL" clId="{F8000321-EDC5-4D3A-B7CF-0F2A6D1B83CA}" dt="2020-09-29T06:12:02.333" v="569" actId="207"/>
          <ac:spMkLst>
            <pc:docMk/>
            <pc:sldMk cId="2080521102" sldId="279"/>
            <ac:spMk id="11" creationId="{77466D1B-6366-4510-84CE-39410727C1F5}"/>
          </ac:spMkLst>
        </pc:spChg>
        <pc:picChg chg="add del mod">
          <ac:chgData name="#RAO YUCHEN#" userId="c653619d-323c-48dd-bf3a-fefb4882e73b" providerId="ADAL" clId="{F8000321-EDC5-4D3A-B7CF-0F2A6D1B83CA}" dt="2020-09-29T06:12:14.820" v="571" actId="478"/>
          <ac:picMkLst>
            <pc:docMk/>
            <pc:sldMk cId="2080521102" sldId="279"/>
            <ac:picMk id="4098" creationId="{FBAFB8BD-6527-4083-AC76-00A4E79B92B3}"/>
          </ac:picMkLst>
        </pc:picChg>
      </pc:sldChg>
      <pc:sldChg chg="modSp mod">
        <pc:chgData name="#RAO YUCHEN#" userId="c653619d-323c-48dd-bf3a-fefb4882e73b" providerId="ADAL" clId="{F8000321-EDC5-4D3A-B7CF-0F2A6D1B83CA}" dt="2020-09-29T03:52:42.491" v="443" actId="1076"/>
        <pc:sldMkLst>
          <pc:docMk/>
          <pc:sldMk cId="215920155" sldId="282"/>
        </pc:sldMkLst>
        <pc:spChg chg="mod">
          <ac:chgData name="#RAO YUCHEN#" userId="c653619d-323c-48dd-bf3a-fefb4882e73b" providerId="ADAL" clId="{F8000321-EDC5-4D3A-B7CF-0F2A6D1B83CA}" dt="2020-09-29T03:52:42.491" v="443" actId="1076"/>
          <ac:spMkLst>
            <pc:docMk/>
            <pc:sldMk cId="215920155" sldId="282"/>
            <ac:spMk id="3" creationId="{AE951472-FD9B-410E-A7CE-DBA1A5CB8388}"/>
          </ac:spMkLst>
        </pc:spChg>
      </pc:sldChg>
      <pc:sldChg chg="modSp del mod">
        <pc:chgData name="#RAO YUCHEN#" userId="c653619d-323c-48dd-bf3a-fefb4882e73b" providerId="ADAL" clId="{F8000321-EDC5-4D3A-B7CF-0F2A6D1B83CA}" dt="2020-09-29T06:11:24.725" v="564" actId="47"/>
        <pc:sldMkLst>
          <pc:docMk/>
          <pc:sldMk cId="2080116683" sldId="291"/>
        </pc:sldMkLst>
        <pc:spChg chg="mod">
          <ac:chgData name="#RAO YUCHEN#" userId="c653619d-323c-48dd-bf3a-fefb4882e73b" providerId="ADAL" clId="{F8000321-EDC5-4D3A-B7CF-0F2A6D1B83CA}" dt="2020-09-29T03:40:22.143" v="111" actId="20577"/>
          <ac:spMkLst>
            <pc:docMk/>
            <pc:sldMk cId="2080116683" sldId="291"/>
            <ac:spMk id="3" creationId="{AE951472-FD9B-410E-A7CE-DBA1A5CB8388}"/>
          </ac:spMkLst>
        </pc:spChg>
      </pc:sldChg>
      <pc:sldChg chg="modSp add del mod">
        <pc:chgData name="#RAO YUCHEN#" userId="c653619d-323c-48dd-bf3a-fefb4882e73b" providerId="ADAL" clId="{F8000321-EDC5-4D3A-B7CF-0F2A6D1B83CA}" dt="2020-09-29T03:47:32.265" v="375" actId="47"/>
        <pc:sldMkLst>
          <pc:docMk/>
          <pc:sldMk cId="738131971" sldId="292"/>
        </pc:sldMkLst>
        <pc:spChg chg="mod">
          <ac:chgData name="#RAO YUCHEN#" userId="c653619d-323c-48dd-bf3a-fefb4882e73b" providerId="ADAL" clId="{F8000321-EDC5-4D3A-B7CF-0F2A6D1B83CA}" dt="2020-09-29T03:47:28.423" v="374"/>
          <ac:spMkLst>
            <pc:docMk/>
            <pc:sldMk cId="738131971" sldId="292"/>
            <ac:spMk id="3" creationId="{AE951472-FD9B-410E-A7CE-DBA1A5CB8388}"/>
          </ac:spMkLst>
        </pc:spChg>
      </pc:sldChg>
      <pc:sldChg chg="addSp delSp modSp new mod setBg">
        <pc:chgData name="#RAO YUCHEN#" userId="c653619d-323c-48dd-bf3a-fefb4882e73b" providerId="ADAL" clId="{F8000321-EDC5-4D3A-B7CF-0F2A6D1B83CA}" dt="2020-09-29T06:26:17.902" v="608" actId="27636"/>
        <pc:sldMkLst>
          <pc:docMk/>
          <pc:sldMk cId="3373724897" sldId="292"/>
        </pc:sldMkLst>
        <pc:spChg chg="mod">
          <ac:chgData name="#RAO YUCHEN#" userId="c653619d-323c-48dd-bf3a-fefb4882e73b" providerId="ADAL" clId="{F8000321-EDC5-4D3A-B7CF-0F2A6D1B83CA}" dt="2020-09-29T06:26:15.020" v="606" actId="20577"/>
          <ac:spMkLst>
            <pc:docMk/>
            <pc:sldMk cId="3373724897" sldId="292"/>
            <ac:spMk id="2" creationId="{802812A6-659A-4CD5-8BC2-3BCA69E9088E}"/>
          </ac:spMkLst>
        </pc:spChg>
        <pc:spChg chg="del">
          <ac:chgData name="#RAO YUCHEN#" userId="c653619d-323c-48dd-bf3a-fefb4882e73b" providerId="ADAL" clId="{F8000321-EDC5-4D3A-B7CF-0F2A6D1B83CA}" dt="2020-09-29T04:03:02.645" v="463"/>
          <ac:spMkLst>
            <pc:docMk/>
            <pc:sldMk cId="3373724897" sldId="292"/>
            <ac:spMk id="3" creationId="{B14F6C0E-B6D2-494E-8FF6-A934378ADF34}"/>
          </ac:spMkLst>
        </pc:spChg>
        <pc:spChg chg="mod">
          <ac:chgData name="#RAO YUCHEN#" userId="c653619d-323c-48dd-bf3a-fefb4882e73b" providerId="ADAL" clId="{F8000321-EDC5-4D3A-B7CF-0F2A6D1B83CA}" dt="2020-09-29T04:03:11.905" v="468"/>
          <ac:spMkLst>
            <pc:docMk/>
            <pc:sldMk cId="3373724897" sldId="292"/>
            <ac:spMk id="4" creationId="{EBEE0162-B89E-41A8-B697-74A2FFCF19F0}"/>
          </ac:spMkLst>
        </pc:spChg>
        <pc:spChg chg="mod">
          <ac:chgData name="#RAO YUCHEN#" userId="c653619d-323c-48dd-bf3a-fefb4882e73b" providerId="ADAL" clId="{F8000321-EDC5-4D3A-B7CF-0F2A6D1B83CA}" dt="2020-09-29T04:03:05.454" v="464" actId="26606"/>
          <ac:spMkLst>
            <pc:docMk/>
            <pc:sldMk cId="3373724897" sldId="292"/>
            <ac:spMk id="5" creationId="{05A00184-3BA2-4107-A274-96FE1C4B7ED5}"/>
          </ac:spMkLst>
        </pc:spChg>
        <pc:spChg chg="add del">
          <ac:chgData name="#RAO YUCHEN#" userId="c653619d-323c-48dd-bf3a-fefb4882e73b" providerId="ADAL" clId="{F8000321-EDC5-4D3A-B7CF-0F2A6D1B83CA}" dt="2020-09-29T04:05:21.701" v="520"/>
          <ac:spMkLst>
            <pc:docMk/>
            <pc:sldMk cId="3373724897" sldId="292"/>
            <ac:spMk id="7" creationId="{891BB0FB-4744-408C-9BD7-8C43DB6445DB}"/>
          </ac:spMkLst>
        </pc:spChg>
        <pc:spChg chg="add mod">
          <ac:chgData name="#RAO YUCHEN#" userId="c653619d-323c-48dd-bf3a-fefb4882e73b" providerId="ADAL" clId="{F8000321-EDC5-4D3A-B7CF-0F2A6D1B83CA}" dt="2020-09-29T04:03:23.057" v="471" actId="207"/>
          <ac:spMkLst>
            <pc:docMk/>
            <pc:sldMk cId="3373724897" sldId="292"/>
            <ac:spMk id="9" creationId="{DEF3FAED-A6C6-4F58-815B-7595F213B609}"/>
          </ac:spMkLst>
        </pc:spChg>
        <pc:spChg chg="add mod">
          <ac:chgData name="#RAO YUCHEN#" userId="c653619d-323c-48dd-bf3a-fefb4882e73b" providerId="ADAL" clId="{F8000321-EDC5-4D3A-B7CF-0F2A6D1B83CA}" dt="2020-09-29T06:26:17.902" v="608" actId="27636"/>
          <ac:spMkLst>
            <pc:docMk/>
            <pc:sldMk cId="3373724897" sldId="292"/>
            <ac:spMk id="3078" creationId="{8A2C6DCE-F27E-4CEB-81AE-8AED4437119B}"/>
          </ac:spMkLst>
        </pc:spChg>
        <pc:picChg chg="add mod ord">
          <ac:chgData name="#RAO YUCHEN#" userId="c653619d-323c-48dd-bf3a-fefb4882e73b" providerId="ADAL" clId="{F8000321-EDC5-4D3A-B7CF-0F2A6D1B83CA}" dt="2020-09-29T04:07:14.222" v="554" actId="1076"/>
          <ac:picMkLst>
            <pc:docMk/>
            <pc:sldMk cId="3373724897" sldId="292"/>
            <ac:picMk id="3074" creationId="{762B35B2-4344-48BA-8508-57B9CDAEAA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FEE66-F2E8-4EC2-89FD-B688E21BF279}" type="datetimeFigureOut">
              <a:rPr lang="en-GB" smtClean="0"/>
              <a:t>02/10/2020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9264B-6A5B-4E84-968E-7BCC2C4A1857}" type="slidenum">
              <a:rPr lang="en-GB" smtClean="0"/>
              <a:t>‹#›</a:t>
            </a:fld>
            <a:endParaRPr lang="en-GB"/>
          </a:p>
        </p:txBody>
      </p:sp>
    </p:spTree>
    <p:extLst>
      <p:ext uri="{BB962C8B-B14F-4D97-AF65-F5344CB8AC3E}">
        <p14:creationId xmlns:p14="http://schemas.microsoft.com/office/powerpoint/2010/main" val="1375846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Long_short-term_memo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analyticsvidhya.com/blog/2018/07/top-10-pretrained-models-get-started-deep-learning-part-1-computer-vision/?utm_source=blog&amp;utm_medium=top-pretrained-models-nlp-article" TargetMode="External"/><Relationship Id="rId4" Type="http://schemas.openxmlformats.org/officeDocument/2006/relationships/hyperlink" Target="https://www.analyticsvidhya.com/blog/2017/06/transfer-learning-the-art-of-fine-tuning-a-pre-trained-model/?utm_source=blog&amp;utm_medium=top-pretrained-models-nlp-articl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a:t>
            </a:fld>
            <a:endParaRPr lang="en-GB"/>
          </a:p>
        </p:txBody>
      </p:sp>
    </p:spTree>
    <p:extLst>
      <p:ext uri="{BB962C8B-B14F-4D97-AF65-F5344CB8AC3E}">
        <p14:creationId xmlns:p14="http://schemas.microsoft.com/office/powerpoint/2010/main" val="166940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13</a:t>
            </a:fld>
            <a:endParaRPr lang="en-GB"/>
          </a:p>
        </p:txBody>
      </p:sp>
    </p:spTree>
    <p:extLst>
      <p:ext uri="{BB962C8B-B14F-4D97-AF65-F5344CB8AC3E}">
        <p14:creationId xmlns:p14="http://schemas.microsoft.com/office/powerpoint/2010/main" val="393260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Roboto"/>
              </a:rPr>
              <a:t>Recurrent Neural Network(RNN)</a:t>
            </a:r>
            <a:r>
              <a:rPr lang="en-GB" b="0" i="0" dirty="0">
                <a:effectLst/>
                <a:latin typeface="Roboto"/>
              </a:rPr>
              <a:t> are a type of </a:t>
            </a:r>
            <a:r>
              <a:rPr lang="en-GB" b="0" i="0" u="none" strike="noStrike" dirty="0">
                <a:solidFill>
                  <a:srgbClr val="EC4E20"/>
                </a:solidFill>
                <a:effectLst/>
                <a:latin typeface="Roboto"/>
                <a:hlinkClick r:id="rId3"/>
              </a:rPr>
              <a:t>Neural Network</a:t>
            </a:r>
            <a:r>
              <a:rPr lang="en-GB" b="0" i="0" dirty="0">
                <a:effectLst/>
                <a:latin typeface="Roboto"/>
              </a:rPr>
              <a:t> where the </a:t>
            </a:r>
            <a:r>
              <a:rPr lang="en-GB" b="1" i="0" dirty="0">
                <a:effectLst/>
                <a:latin typeface="Roboto"/>
              </a:rPr>
              <a:t>output from previous step are fed as input to the current step</a:t>
            </a:r>
            <a:r>
              <a:rPr lang="en-GB" b="0" i="0" dirty="0">
                <a:effectLst/>
                <a:latin typeface="Roboto"/>
              </a:rPr>
              <a:t>. In traditional neural networks, all the inputs and outputs are independent of each other, but in cases like when it is required to predict the next word of a sentence, the previous words are required and hence there is a need to remember the previous words. Thus RNN came into existence, which solved this issue with the help of a Hidden Layer. The main and most important feature of RNN is </a:t>
            </a:r>
            <a:r>
              <a:rPr lang="en-GB" b="1" i="0" dirty="0">
                <a:effectLst/>
                <a:latin typeface="Roboto"/>
              </a:rPr>
              <a:t>Hidden state</a:t>
            </a:r>
            <a:r>
              <a:rPr lang="en-GB" b="0" i="0" dirty="0">
                <a:effectLst/>
                <a:latin typeface="Roboto"/>
              </a:rPr>
              <a:t>, which remembers some information about a sequence.</a:t>
            </a:r>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14</a:t>
            </a:fld>
            <a:endParaRPr lang="en-GB"/>
          </a:p>
        </p:txBody>
      </p:sp>
    </p:spTree>
    <p:extLst>
      <p:ext uri="{BB962C8B-B14F-4D97-AF65-F5344CB8AC3E}">
        <p14:creationId xmlns:p14="http://schemas.microsoft.com/office/powerpoint/2010/main" val="202403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95858"/>
                </a:solidFill>
                <a:effectLst/>
                <a:latin typeface="roboto"/>
              </a:rPr>
              <a:t>Here, </a:t>
            </a:r>
            <a:r>
              <a:rPr lang="en-GB" b="0" i="0" dirty="0" err="1">
                <a:solidFill>
                  <a:srgbClr val="595858"/>
                </a:solidFill>
                <a:effectLst/>
                <a:latin typeface="roboto"/>
              </a:rPr>
              <a:t>Ht</a:t>
            </a:r>
            <a:r>
              <a:rPr lang="en-GB" b="0" i="0" dirty="0">
                <a:solidFill>
                  <a:srgbClr val="595858"/>
                </a:solidFill>
                <a:effectLst/>
                <a:latin typeface="roboto"/>
              </a:rPr>
              <a:t> is the new state, ht-1 is the previous state while </a:t>
            </a:r>
            <a:r>
              <a:rPr lang="en-GB" b="0" i="0" dirty="0" err="1">
                <a:solidFill>
                  <a:srgbClr val="595858"/>
                </a:solidFill>
                <a:effectLst/>
                <a:latin typeface="roboto"/>
              </a:rPr>
              <a:t>xt</a:t>
            </a:r>
            <a:r>
              <a:rPr lang="en-GB" b="0" i="0" dirty="0">
                <a:solidFill>
                  <a:srgbClr val="595858"/>
                </a:solidFill>
                <a:effectLst/>
                <a:latin typeface="roboto"/>
              </a:rPr>
              <a:t> is the current input. We now have a state of the previous input instead of the input itself, because the input neuron would have applied the transformations on our previous input. So each successive input is called as a time step.</a:t>
            </a:r>
          </a:p>
          <a:p>
            <a:pPr algn="l"/>
            <a:r>
              <a:rPr lang="en-GB" b="0" i="0" dirty="0">
                <a:solidFill>
                  <a:srgbClr val="595858"/>
                </a:solidFill>
                <a:effectLst/>
                <a:latin typeface="roboto"/>
              </a:rPr>
              <a:t>In this case we have four inputs to be given to the network, during a recurrence formula, the same function and the same weights are applied to the network at each time step.</a:t>
            </a:r>
          </a:p>
          <a:p>
            <a:pPr algn="l"/>
            <a:r>
              <a:rPr lang="en-GB" b="0" i="0" dirty="0">
                <a:solidFill>
                  <a:srgbClr val="595858"/>
                </a:solidFill>
                <a:effectLst/>
                <a:latin typeface="roboto"/>
              </a:rPr>
              <a:t>Taking the simplest form of a recurrent neural network, let’s say that the activation function is tanh, the weight at the recurrent neuron is </a:t>
            </a:r>
            <a:r>
              <a:rPr lang="en-GB" b="0" i="0" dirty="0" err="1">
                <a:solidFill>
                  <a:srgbClr val="595858"/>
                </a:solidFill>
                <a:effectLst/>
                <a:latin typeface="roboto"/>
              </a:rPr>
              <a:t>Whh</a:t>
            </a:r>
            <a:r>
              <a:rPr lang="en-GB" b="0" i="0" dirty="0">
                <a:solidFill>
                  <a:srgbClr val="595858"/>
                </a:solidFill>
                <a:effectLst/>
                <a:latin typeface="roboto"/>
              </a:rPr>
              <a:t> and the weight at the input neuron is </a:t>
            </a:r>
            <a:r>
              <a:rPr lang="en-GB" b="0" i="0" dirty="0" err="1">
                <a:solidFill>
                  <a:srgbClr val="595858"/>
                </a:solidFill>
                <a:effectLst/>
                <a:latin typeface="roboto"/>
              </a:rPr>
              <a:t>Wxh</a:t>
            </a:r>
            <a:r>
              <a:rPr lang="en-GB" b="0" i="0" dirty="0">
                <a:solidFill>
                  <a:srgbClr val="595858"/>
                </a:solidFill>
                <a:effectLst/>
                <a:latin typeface="roboto"/>
              </a:rPr>
              <a:t>, we can write the equation for the state at time t as –</a:t>
            </a:r>
          </a:p>
          <a:p>
            <a:pPr algn="l"/>
            <a:br>
              <a:rPr lang="en-GB" dirty="0"/>
            </a:br>
            <a:r>
              <a:rPr lang="en-GB" b="0" i="0" dirty="0">
                <a:solidFill>
                  <a:srgbClr val="595858"/>
                </a:solidFill>
                <a:effectLst/>
                <a:latin typeface="roboto"/>
              </a:rPr>
              <a:t>The Recurrent neuron in this case is just taking the immediate previous state into consideration. For longer sequences the equation can involve multiple such states. Once the final state is calculated we can go on to produce the output</a:t>
            </a:r>
          </a:p>
          <a:p>
            <a:pPr algn="l"/>
            <a:r>
              <a:rPr lang="en-GB" b="0" i="0" dirty="0">
                <a:solidFill>
                  <a:srgbClr val="595858"/>
                </a:solidFill>
                <a:effectLst/>
                <a:latin typeface="roboto"/>
              </a:rPr>
              <a:t>Now, once the current state is calculated we can calculate the output state as-</a:t>
            </a:r>
          </a:p>
          <a:p>
            <a:pPr algn="l"/>
            <a:r>
              <a:rPr lang="en-GB" b="0" i="0">
                <a:solidFill>
                  <a:srgbClr val="595858"/>
                </a:solidFill>
                <a:effectLst/>
                <a:latin typeface="roboto"/>
              </a:rPr>
              <a:t>concati</a:t>
            </a:r>
            <a:endParaRPr lang="en-GB" b="0" i="0" dirty="0">
              <a:solidFill>
                <a:srgbClr val="595858"/>
              </a:solidFill>
              <a:effectLst/>
              <a:latin typeface="roboto"/>
            </a:endParaRPr>
          </a:p>
        </p:txBody>
      </p:sp>
      <p:sp>
        <p:nvSpPr>
          <p:cNvPr id="4" name="Slide Number Placeholder 3"/>
          <p:cNvSpPr>
            <a:spLocks noGrp="1"/>
          </p:cNvSpPr>
          <p:nvPr>
            <p:ph type="sldNum" sz="quarter" idx="5"/>
          </p:nvPr>
        </p:nvSpPr>
        <p:spPr/>
        <p:txBody>
          <a:bodyPr/>
          <a:lstStyle/>
          <a:p>
            <a:fld id="{D279264B-6A5B-4E84-968E-7BCC2C4A1857}" type="slidenum">
              <a:rPr lang="en-GB" smtClean="0"/>
              <a:t>15</a:t>
            </a:fld>
            <a:endParaRPr lang="en-GB"/>
          </a:p>
        </p:txBody>
      </p:sp>
    </p:spTree>
    <p:extLst>
      <p:ext uri="{BB962C8B-B14F-4D97-AF65-F5344CB8AC3E}">
        <p14:creationId xmlns:p14="http://schemas.microsoft.com/office/powerpoint/2010/main" val="398286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Roboto"/>
              </a:rPr>
              <a:t>The lower the gradient is, the harder it is for the network to update the weights and the longer it takes to get to the final result.</a:t>
            </a:r>
            <a:br>
              <a:rPr lang="en-GB" b="0" i="0" dirty="0">
                <a:effectLst/>
                <a:latin typeface="Roboto"/>
              </a:rPr>
            </a:br>
            <a:endParaRPr lang="en-GB" b="0" i="0" dirty="0">
              <a:effectLst/>
              <a:latin typeface="Roboto"/>
            </a:endParaRPr>
          </a:p>
          <a:p>
            <a:pPr algn="l"/>
            <a:r>
              <a:rPr lang="en-GB" b="0" i="0" dirty="0">
                <a:effectLst/>
                <a:latin typeface="Roboto"/>
              </a:rPr>
              <a:t>For instance, 1000 epochs might be enough to get the final weight for the time point t, but insufficient for training the weights for the time point t-3 due to a very low gradient at this point. However, the problem is not only that half of the network is not trained properly.</a:t>
            </a:r>
          </a:p>
          <a:p>
            <a:pPr algn="l"/>
            <a:endParaRPr lang="en-GB" b="0" i="0" dirty="0">
              <a:effectLst/>
              <a:latin typeface="Roboto"/>
            </a:endParaRPr>
          </a:p>
          <a:p>
            <a:pPr algn="l"/>
            <a:r>
              <a:rPr lang="en-GB" b="0" i="0" dirty="0">
                <a:effectLst/>
                <a:latin typeface="Roboto"/>
              </a:rPr>
              <a:t>The output of the earlier layers is used as the input for the further layers. Thus, the training for the time point t is happening all along based on inputs that are coming from untrained layers. So, because of the vanishing gradient, the whole network is not being trained properly.</a:t>
            </a:r>
            <a:br>
              <a:rPr lang="en-GB" b="0" i="0" dirty="0">
                <a:effectLst/>
                <a:latin typeface="Roboto"/>
              </a:rPr>
            </a:br>
            <a:endParaRPr lang="en-GB" b="0" i="0" dirty="0">
              <a:effectLst/>
              <a:latin typeface="Roboto"/>
            </a:endParaRPr>
          </a:p>
          <a:p>
            <a:pPr algn="l"/>
            <a:r>
              <a:rPr lang="en-GB" b="0" i="0" dirty="0">
                <a:effectLst/>
                <a:latin typeface="Roboto"/>
              </a:rPr>
              <a:t>To sum up, if </a:t>
            </a:r>
            <a:r>
              <a:rPr lang="en-GB" b="0" i="0" dirty="0" err="1">
                <a:effectLst/>
                <a:latin typeface="Roboto"/>
              </a:rPr>
              <a:t>wrec</a:t>
            </a:r>
            <a:r>
              <a:rPr lang="en-GB" b="0" i="0" dirty="0">
                <a:effectLst/>
                <a:latin typeface="Roboto"/>
              </a:rPr>
              <a:t> is small, you have vanishing gradient problem, and if </a:t>
            </a:r>
            <a:r>
              <a:rPr lang="en-GB" b="0" i="0" dirty="0" err="1">
                <a:effectLst/>
                <a:latin typeface="Roboto"/>
              </a:rPr>
              <a:t>wrec</a:t>
            </a:r>
            <a:r>
              <a:rPr lang="en-GB" b="0" i="0" dirty="0">
                <a:effectLst/>
                <a:latin typeface="Roboto"/>
              </a:rPr>
              <a:t> is large, you have exploding gradient problem.</a:t>
            </a:r>
          </a:p>
          <a:p>
            <a:pPr algn="l"/>
            <a:endParaRPr lang="en-GB" b="0" i="0" dirty="0">
              <a:effectLst/>
              <a:latin typeface="Roboto"/>
            </a:endParaRPr>
          </a:p>
          <a:p>
            <a:pPr algn="l"/>
            <a:r>
              <a:rPr lang="en-GB" b="0" i="0" dirty="0">
                <a:effectLst/>
                <a:latin typeface="Roboto"/>
              </a:rPr>
              <a:t>For the vanishing gradient problem, the further you go through the network, the lower your gradient is and the harder it is to train the weights, which has a domino effect on all of the further weights throughout the network.</a:t>
            </a:r>
          </a:p>
          <a:p>
            <a:pPr algn="l"/>
            <a:endParaRPr lang="en-GB" b="0" i="0" dirty="0">
              <a:effectLst/>
              <a:latin typeface="Roboto"/>
            </a:endParaRPr>
          </a:p>
          <a:p>
            <a:pPr algn="l"/>
            <a:r>
              <a:rPr lang="en-GB" b="0" i="0" dirty="0">
                <a:effectLst/>
                <a:latin typeface="Roboto"/>
              </a:rPr>
              <a:t>That was the main roadblock to using Recurrent Neural Networks. But let’s now check what are the possible solutions to this problem.</a:t>
            </a:r>
          </a:p>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16</a:t>
            </a:fld>
            <a:endParaRPr lang="en-GB"/>
          </a:p>
        </p:txBody>
      </p:sp>
    </p:spTree>
    <p:extLst>
      <p:ext uri="{BB962C8B-B14F-4D97-AF65-F5344CB8AC3E}">
        <p14:creationId xmlns:p14="http://schemas.microsoft.com/office/powerpoint/2010/main" val="229225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95858"/>
                </a:solidFill>
                <a:effectLst/>
                <a:latin typeface="roboto"/>
              </a:rPr>
              <a:t>Vanishing gradient problem is far more threatening as compared to the exploding gradient problem, where the gradients become very </a:t>
            </a:r>
            <a:r>
              <a:rPr lang="en-GB" b="0" i="0" dirty="0" err="1">
                <a:solidFill>
                  <a:srgbClr val="595858"/>
                </a:solidFill>
                <a:effectLst/>
                <a:latin typeface="roboto"/>
              </a:rPr>
              <a:t>very</a:t>
            </a:r>
            <a:r>
              <a:rPr lang="en-GB" b="0" i="0" dirty="0">
                <a:solidFill>
                  <a:srgbClr val="595858"/>
                </a:solidFill>
                <a:effectLst/>
                <a:latin typeface="roboto"/>
              </a:rPr>
              <a:t> large due to a single or multiple gradient values becoming very high.</a:t>
            </a:r>
          </a:p>
          <a:p>
            <a:pPr algn="l"/>
            <a:r>
              <a:rPr lang="en-GB" b="0" i="0" dirty="0">
                <a:solidFill>
                  <a:srgbClr val="595858"/>
                </a:solidFill>
                <a:effectLst/>
                <a:latin typeface="roboto"/>
              </a:rPr>
              <a:t>The reason why Vanishing gradient problem is more concerning is that an exploding gradient problem can be easily solved by clipping the gradients at a predefined threshold value. Fortunately there are ways to handle vanishing gradient problem as well. There are architectures like the LSTM(Long Short term memory) and the GRU(Gated Recurrent Units) which can be used to deal with the vanishing gradient problem.</a:t>
            </a:r>
          </a:p>
          <a:p>
            <a:pPr algn="l"/>
            <a:r>
              <a:rPr lang="en-GB" b="0" i="0" dirty="0">
                <a:solidFill>
                  <a:srgbClr val="595858"/>
                </a:solidFill>
                <a:effectLst/>
                <a:latin typeface="roboto"/>
              </a:rPr>
              <a:t>With the recent breakthroughs that have been happening in data science, it is found that for almost all of these sequence prediction problems, Long short Term Memory networks, </a:t>
            </a:r>
            <a:r>
              <a:rPr lang="en-GB" b="0" i="0" dirty="0" err="1">
                <a:solidFill>
                  <a:srgbClr val="595858"/>
                </a:solidFill>
                <a:effectLst/>
                <a:latin typeface="roboto"/>
              </a:rPr>
              <a:t>a.k.a</a:t>
            </a:r>
            <a:r>
              <a:rPr lang="en-GB" b="0" i="0" dirty="0">
                <a:solidFill>
                  <a:srgbClr val="595858"/>
                </a:solidFill>
                <a:effectLst/>
                <a:latin typeface="roboto"/>
              </a:rPr>
              <a:t> LSTMs have been observed as the most effective solution.</a:t>
            </a:r>
          </a:p>
          <a:p>
            <a:pPr algn="l"/>
            <a:r>
              <a:rPr lang="en-GB" b="0" i="0" dirty="0">
                <a:solidFill>
                  <a:srgbClr val="595858"/>
                </a:solidFill>
                <a:effectLst/>
                <a:latin typeface="roboto"/>
              </a:rPr>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Let’s have a look!</a:t>
            </a:r>
          </a:p>
        </p:txBody>
      </p:sp>
      <p:sp>
        <p:nvSpPr>
          <p:cNvPr id="4" name="Slide Number Placeholder 3"/>
          <p:cNvSpPr>
            <a:spLocks noGrp="1"/>
          </p:cNvSpPr>
          <p:nvPr>
            <p:ph type="sldNum" sz="quarter" idx="5"/>
          </p:nvPr>
        </p:nvSpPr>
        <p:spPr/>
        <p:txBody>
          <a:bodyPr/>
          <a:lstStyle/>
          <a:p>
            <a:fld id="{D279264B-6A5B-4E84-968E-7BCC2C4A1857}" type="slidenum">
              <a:rPr lang="en-GB" smtClean="0"/>
              <a:t>17</a:t>
            </a:fld>
            <a:endParaRPr lang="en-GB"/>
          </a:p>
        </p:txBody>
      </p:sp>
    </p:spTree>
    <p:extLst>
      <p:ext uri="{BB962C8B-B14F-4D97-AF65-F5344CB8AC3E}">
        <p14:creationId xmlns:p14="http://schemas.microsoft.com/office/powerpoint/2010/main" val="3259711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medium-content-serif-font"/>
              </a:rPr>
              <a:t>Then later, </a:t>
            </a:r>
            <a:r>
              <a:rPr lang="en-GB" b="0" i="0" u="none" strike="noStrike" dirty="0">
                <a:solidFill>
                  <a:srgbClr val="292929"/>
                </a:solidFill>
                <a:effectLst/>
                <a:latin typeface="medium-content-serif-font"/>
                <a:hlinkClick r:id="rId3"/>
              </a:rPr>
              <a:t>LSTM (long short term memory) was invented</a:t>
            </a:r>
            <a:r>
              <a:rPr lang="en-GB" b="0" i="0" dirty="0">
                <a:solidFill>
                  <a:srgbClr val="292929"/>
                </a:solidFill>
                <a:effectLst/>
                <a:latin typeface="medium-content-serif-font"/>
              </a:rPr>
              <a:t> to solve this issue by explicitly introducing a memory unit, called the cell into the network. This is the diagram of a LSTM building block.</a:t>
            </a:r>
          </a:p>
          <a:p>
            <a:br>
              <a:rPr lang="en-GB" dirty="0"/>
            </a:br>
            <a:r>
              <a:rPr lang="en-GB" b="0" i="0" dirty="0">
                <a:solidFill>
                  <a:srgbClr val="292929"/>
                </a:solidFill>
                <a:effectLst/>
                <a:latin typeface="medium-content-serif-font"/>
              </a:rPr>
              <a:t>At a first sight, this looks intimidating. Let’s ignore the internals, but only look at the inputs and outputs of the unit. The network takes three inputs. </a:t>
            </a:r>
            <a:r>
              <a:rPr lang="en-GB" b="0" i="0" dirty="0" err="1">
                <a:solidFill>
                  <a:srgbClr val="292929"/>
                </a:solidFill>
                <a:effectLst/>
                <a:latin typeface="medium-content-serif-font"/>
              </a:rPr>
              <a:t>X_t</a:t>
            </a:r>
            <a:r>
              <a:rPr lang="en-GB" b="0" i="0" dirty="0">
                <a:solidFill>
                  <a:srgbClr val="292929"/>
                </a:solidFill>
                <a:effectLst/>
                <a:latin typeface="medium-content-serif-font"/>
              </a:rPr>
              <a:t> is the input of the current time step. h_t-1 is the output from the previous LSTM unit and C_t-1 is the “memory” of the previous unit, which I think is the most important input. As for outputs, </a:t>
            </a:r>
            <a:r>
              <a:rPr lang="en-GB" b="0" i="0" dirty="0" err="1">
                <a:solidFill>
                  <a:srgbClr val="292929"/>
                </a:solidFill>
                <a:effectLst/>
                <a:latin typeface="medium-content-serif-font"/>
              </a:rPr>
              <a:t>h_t</a:t>
            </a:r>
            <a:r>
              <a:rPr lang="en-GB" b="0" i="0" dirty="0">
                <a:solidFill>
                  <a:srgbClr val="292929"/>
                </a:solidFill>
                <a:effectLst/>
                <a:latin typeface="medium-content-serif-font"/>
              </a:rPr>
              <a:t> is the output of the current network. </a:t>
            </a:r>
            <a:r>
              <a:rPr lang="en-GB" b="0" i="0" dirty="0" err="1">
                <a:solidFill>
                  <a:srgbClr val="292929"/>
                </a:solidFill>
                <a:effectLst/>
                <a:latin typeface="medium-content-serif-font"/>
              </a:rPr>
              <a:t>C_t</a:t>
            </a:r>
            <a:r>
              <a:rPr lang="en-GB" b="0" i="0" dirty="0">
                <a:solidFill>
                  <a:srgbClr val="292929"/>
                </a:solidFill>
                <a:effectLst/>
                <a:latin typeface="medium-content-serif-font"/>
              </a:rPr>
              <a:t> is the memory of the current unit.</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On the LSTM diagram, the top “pipe” is the memory pipe. The input is the old memory (a vector). The first cross ✖ it passes through is the forget valve. It is actually an element-wise multiplication operation. So if you multiply the old memory C_t-1 with a vector that is close to 0, that means you want to forget most of the old memory. You let the old memory goes through, if your forget valve equals 1. Now the second valve is called the new memory valve. Again, it is a one layer simple neural network that takes the same inputs as the forget valve. This valve controls how much the new memory should influence the old memory.</a:t>
            </a:r>
            <a:endParaRPr lang="en-GB" b="0" i="0" dirty="0">
              <a:solidFill>
                <a:srgbClr val="595858"/>
              </a:solidFill>
              <a:effectLst/>
              <a:latin typeface="roboto"/>
            </a:endParaRPr>
          </a:p>
        </p:txBody>
      </p:sp>
      <p:sp>
        <p:nvSpPr>
          <p:cNvPr id="4" name="Slide Number Placeholder 3"/>
          <p:cNvSpPr>
            <a:spLocks noGrp="1"/>
          </p:cNvSpPr>
          <p:nvPr>
            <p:ph type="sldNum" sz="quarter" idx="5"/>
          </p:nvPr>
        </p:nvSpPr>
        <p:spPr/>
        <p:txBody>
          <a:bodyPr/>
          <a:lstStyle/>
          <a:p>
            <a:fld id="{D279264B-6A5B-4E84-968E-7BCC2C4A1857}" type="slidenum">
              <a:rPr lang="en-GB" smtClean="0"/>
              <a:t>18</a:t>
            </a:fld>
            <a:endParaRPr lang="en-GB"/>
          </a:p>
        </p:txBody>
      </p:sp>
    </p:spTree>
    <p:extLst>
      <p:ext uri="{BB962C8B-B14F-4D97-AF65-F5344CB8AC3E}">
        <p14:creationId xmlns:p14="http://schemas.microsoft.com/office/powerpoint/2010/main" val="2621920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19</a:t>
            </a:fld>
            <a:endParaRPr lang="en-GB"/>
          </a:p>
        </p:txBody>
      </p:sp>
    </p:spTree>
    <p:extLst>
      <p:ext uri="{BB962C8B-B14F-4D97-AF65-F5344CB8AC3E}">
        <p14:creationId xmlns:p14="http://schemas.microsoft.com/office/powerpoint/2010/main" val="48723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95858"/>
                </a:solidFill>
                <a:effectLst/>
                <a:latin typeface="roboto"/>
              </a:rPr>
              <a:t>The Transformer in NLP is a novel architecture that aims to solve sequence-to-sequence tasks while handling long-range dependencies with ease. The Transformer was proposed in the paper </a:t>
            </a:r>
            <a:r>
              <a:rPr lang="en-GB" b="0" i="0" u="sng" dirty="0">
                <a:solidFill>
                  <a:srgbClr val="0037EE"/>
                </a:solidFill>
                <a:effectLst/>
                <a:latin typeface="roboto"/>
                <a:hlinkClick r:id="rId3"/>
              </a:rPr>
              <a:t>Attention Is All You Need</a:t>
            </a:r>
            <a:r>
              <a:rPr lang="en-GB" b="0" i="0" dirty="0">
                <a:solidFill>
                  <a:srgbClr val="595858"/>
                </a:solidFill>
                <a:effectLst/>
                <a:latin typeface="roboto"/>
              </a:rPr>
              <a:t>. It is recommended reading for anyone interested in NLP.</a:t>
            </a:r>
          </a:p>
          <a:p>
            <a:pPr algn="l"/>
            <a:r>
              <a:rPr lang="en-GB" b="0" i="0" dirty="0">
                <a:solidFill>
                  <a:srgbClr val="595858"/>
                </a:solidFill>
                <a:effectLst/>
                <a:latin typeface="roboto"/>
              </a:rPr>
              <a:t>Quoting from the paper:</a:t>
            </a:r>
          </a:p>
          <a:p>
            <a:r>
              <a:rPr lang="en-GB" b="0" dirty="0">
                <a:solidFill>
                  <a:srgbClr val="333333"/>
                </a:solidFill>
                <a:effectLst/>
              </a:rPr>
              <a:t>“The Transformer is the first transduction model relying entirely on self-attention to compute representations of its input and output without using sequence-aligned RNNs or convolution.”</a:t>
            </a:r>
          </a:p>
          <a:p>
            <a:pPr algn="l"/>
            <a:r>
              <a:rPr lang="en-GB" b="0" i="0" dirty="0">
                <a:solidFill>
                  <a:srgbClr val="595858"/>
                </a:solidFill>
                <a:effectLst/>
                <a:latin typeface="roboto"/>
              </a:rPr>
              <a:t>The idea behind Transformer is to handle the dependencies between input and output with </a:t>
            </a:r>
            <a:r>
              <a:rPr lang="en-GB" b="1" i="0" dirty="0">
                <a:solidFill>
                  <a:srgbClr val="595858"/>
                </a:solidFill>
                <a:effectLst/>
                <a:latin typeface="roboto"/>
              </a:rPr>
              <a:t>attention </a:t>
            </a:r>
            <a:r>
              <a:rPr lang="en-GB" b="0" i="0" dirty="0">
                <a:solidFill>
                  <a:srgbClr val="595858"/>
                </a:solidFill>
                <a:effectLst/>
                <a:latin typeface="roboto"/>
              </a:rPr>
              <a:t>and recurrence completely.</a:t>
            </a:r>
          </a:p>
          <a:p>
            <a:pPr algn="l"/>
            <a:endParaRPr lang="en-GB" b="0" i="0" dirty="0">
              <a:solidFill>
                <a:srgbClr val="595858"/>
              </a:solidFill>
              <a:effectLst/>
              <a:latin typeface="roboto"/>
            </a:endParaRPr>
          </a:p>
          <a:p>
            <a:pPr algn="l"/>
            <a:r>
              <a:rPr lang="en-GB" b="0" i="0" dirty="0">
                <a:solidFill>
                  <a:srgbClr val="595858"/>
                </a:solidFill>
                <a:effectLst/>
                <a:latin typeface="roboto"/>
              </a:rPr>
              <a:t>In short, this is a wonderful time to be involved in the NLP domain.</a:t>
            </a:r>
          </a:p>
          <a:p>
            <a:pPr algn="l"/>
            <a:r>
              <a:rPr lang="en-GB" b="0" i="0" dirty="0">
                <a:solidFill>
                  <a:srgbClr val="595858"/>
                </a:solidFill>
                <a:effectLst/>
                <a:latin typeface="roboto"/>
              </a:rPr>
              <a:t>This rapid increase in NLP adoption has happened largely thanks to the concept of </a:t>
            </a:r>
            <a:r>
              <a:rPr lang="en-GB" b="0" i="0" u="sng" dirty="0">
                <a:solidFill>
                  <a:srgbClr val="0037EE"/>
                </a:solidFill>
                <a:effectLst/>
                <a:latin typeface="roboto"/>
                <a:hlinkClick r:id="rId4"/>
              </a:rPr>
              <a:t>transfer learning enabled through pretrained models</a:t>
            </a:r>
            <a:r>
              <a:rPr lang="en-GB" b="0" i="0" dirty="0">
                <a:solidFill>
                  <a:srgbClr val="595858"/>
                </a:solidFill>
                <a:effectLst/>
                <a:latin typeface="roboto"/>
              </a:rPr>
              <a:t>. Transfer learning, in the context of NLP, is essentially the ability to train a model on one dataset and then adapt that model to perform different NLP functions on a different dataset.</a:t>
            </a:r>
          </a:p>
          <a:p>
            <a:pPr algn="l"/>
            <a:endParaRPr lang="en-GB" b="0" i="0" dirty="0">
              <a:solidFill>
                <a:srgbClr val="595858"/>
              </a:solidFill>
              <a:effectLst/>
              <a:latin typeface="roboto"/>
            </a:endParaRPr>
          </a:p>
          <a:p>
            <a:pPr algn="l"/>
            <a:r>
              <a:rPr lang="en-GB" b="0" i="0" dirty="0">
                <a:solidFill>
                  <a:srgbClr val="595858"/>
                </a:solidFill>
                <a:effectLst/>
                <a:latin typeface="roboto"/>
              </a:rPr>
              <a:t>This breakthrough has made things incredibly easy and simple for everyone, especially folks who don’t have the time or resources to build NLP models from scratch. It’s perfect for beginners as well who want to learn or transition into NLP.</a:t>
            </a:r>
          </a:p>
          <a:p>
            <a:pPr algn="l"/>
            <a:endParaRPr lang="en-GB" b="0" i="0" dirty="0">
              <a:solidFill>
                <a:srgbClr val="595858"/>
              </a:solidFill>
              <a:effectLst/>
              <a:latin typeface="roboto"/>
            </a:endParaRPr>
          </a:p>
          <a:p>
            <a:pPr algn="l"/>
            <a:r>
              <a:rPr lang="en-GB" b="1" i="0" dirty="0">
                <a:solidFill>
                  <a:srgbClr val="333333"/>
                </a:solidFill>
                <a:effectLst/>
                <a:latin typeface="poppins"/>
              </a:rPr>
              <a:t>Why use pretrained models?</a:t>
            </a:r>
          </a:p>
          <a:p>
            <a:pPr algn="l">
              <a:buFont typeface="Arial" panose="020B0604020202020204" pitchFamily="34" charset="0"/>
              <a:buChar char="•"/>
            </a:pPr>
            <a:r>
              <a:rPr lang="en-GB" b="0" i="0" dirty="0">
                <a:solidFill>
                  <a:srgbClr val="595858"/>
                </a:solidFill>
                <a:effectLst/>
                <a:latin typeface="roboto"/>
              </a:rPr>
              <a:t>The author(s) has already put in the effort to design a benchmark model for you! Instead of building a model from scratch to solve a similar NLP problem, we can use that pretrained model on our own NLP dataset</a:t>
            </a:r>
          </a:p>
          <a:p>
            <a:pPr algn="l">
              <a:buFont typeface="Arial" panose="020B0604020202020204" pitchFamily="34" charset="0"/>
              <a:buChar char="•"/>
            </a:pPr>
            <a:r>
              <a:rPr lang="en-GB" b="0" i="0" dirty="0">
                <a:solidFill>
                  <a:srgbClr val="595858"/>
                </a:solidFill>
                <a:effectLst/>
                <a:latin typeface="roboto"/>
              </a:rPr>
              <a:t>A bit of fine-tuning will be required but it saves us a ton of time and computational resources</a:t>
            </a:r>
          </a:p>
          <a:p>
            <a:pPr algn="l"/>
            <a:r>
              <a:rPr lang="en-GB" b="0" i="0" dirty="0">
                <a:solidFill>
                  <a:srgbClr val="595858"/>
                </a:solidFill>
                <a:effectLst/>
                <a:latin typeface="roboto"/>
              </a:rPr>
              <a:t>In this article, I have showcased the top pretrained models you can use to start your NLP journey and replicate the state-of-the-art research in this field. You can check out my article on the top pretrained models in Computer Vision </a:t>
            </a:r>
            <a:r>
              <a:rPr lang="en-GB" b="0" i="0" u="sng" dirty="0">
                <a:solidFill>
                  <a:srgbClr val="0037EE"/>
                </a:solidFill>
                <a:effectLst/>
                <a:latin typeface="roboto"/>
                <a:hlinkClick r:id="rId5"/>
              </a:rPr>
              <a:t>here</a:t>
            </a:r>
            <a:r>
              <a:rPr lang="en-GB" b="0" i="0" dirty="0">
                <a:solidFill>
                  <a:srgbClr val="595858"/>
                </a:solidFill>
                <a:effectLst/>
                <a:latin typeface="roboto"/>
              </a:rPr>
              <a:t>.</a:t>
            </a:r>
          </a:p>
          <a:p>
            <a:pPr algn="l"/>
            <a:endParaRPr lang="en-GB" b="0" i="0" dirty="0">
              <a:solidFill>
                <a:srgbClr val="595858"/>
              </a:solidFill>
              <a:effectLst/>
              <a:latin typeface="roboto"/>
            </a:endParaRPr>
          </a:p>
          <a:p>
            <a:r>
              <a:rPr lang="en-GB" b="0" i="0" dirty="0">
                <a:solidFill>
                  <a:srgbClr val="292929"/>
                </a:solidFill>
                <a:effectLst/>
                <a:latin typeface="medium-content-serif-font"/>
              </a:rPr>
              <a:t>In 2015, </a:t>
            </a:r>
            <a:r>
              <a:rPr lang="en-GB" b="0" i="1" dirty="0" err="1">
                <a:solidFill>
                  <a:srgbClr val="292929"/>
                </a:solidFill>
                <a:effectLst/>
                <a:latin typeface="medium-content-serif-font"/>
              </a:rPr>
              <a:t>Bahdanau</a:t>
            </a:r>
            <a:r>
              <a:rPr lang="en-GB" b="0" i="1" dirty="0">
                <a:solidFill>
                  <a:srgbClr val="292929"/>
                </a:solidFill>
                <a:effectLst/>
                <a:latin typeface="medium-content-serif-font"/>
              </a:rPr>
              <a:t> et al.</a:t>
            </a:r>
            <a:r>
              <a:rPr lang="en-GB" b="0" i="0" dirty="0">
                <a:solidFill>
                  <a:srgbClr val="292929"/>
                </a:solidFill>
                <a:effectLst/>
                <a:latin typeface="medium-content-serif-font"/>
              </a:rPr>
              <a:t> introduced the principle of </a:t>
            </a:r>
            <a:r>
              <a:rPr lang="en-GB" b="1" i="0" dirty="0">
                <a:solidFill>
                  <a:srgbClr val="292929"/>
                </a:solidFill>
                <a:effectLst/>
                <a:latin typeface="medium-content-serif-font"/>
              </a:rPr>
              <a:t>attention</a:t>
            </a:r>
            <a:r>
              <a:rPr lang="en-GB" b="0" i="0" dirty="0">
                <a:solidFill>
                  <a:srgbClr val="292929"/>
                </a:solidFill>
                <a:effectLst/>
                <a:latin typeface="medium-content-serif-font"/>
              </a:rPr>
              <a:t>, which is one of the core innovations in neural machine translation (NMT) and the key idea that enabled NMT models to outperform classic sentence-based MT systems. It basically alleviates the main bottleneck of sequence-to-sequence learning, which is its requirement to compress the entire content of the source sequence into a fixed-size vector. Indeed, attention allows the decoder to look back at the source sequence hidden states, that are then combined through a weighted average and provided as additional input to the decoder. Attention is potentially useful for any task that requires making decisions based on certain parts of the input. </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The latest major innovation in the world of NLP is undoubtedly large </a:t>
            </a:r>
            <a:r>
              <a:rPr lang="en-GB" b="1" i="0" dirty="0">
                <a:solidFill>
                  <a:srgbClr val="292929"/>
                </a:solidFill>
                <a:effectLst/>
                <a:latin typeface="medium-content-serif-font"/>
              </a:rPr>
              <a:t>pretrained language models</a:t>
            </a:r>
            <a:r>
              <a:rPr lang="en-GB" b="0" i="0" dirty="0">
                <a:solidFill>
                  <a:srgbClr val="292929"/>
                </a:solidFill>
                <a:effectLst/>
                <a:latin typeface="medium-content-serif-font"/>
              </a:rPr>
              <a:t>. , which have shown to enable efficient learning with significantly less data. The main advantage of these pre-trained language models comes from their ability to learn word representations from large unannotated text corpora, which is particularly beneficial for low-resource languages where labelled data is scarce.</a:t>
            </a:r>
            <a:endParaRPr lang="en-GB" dirty="0"/>
          </a:p>
          <a:p>
            <a:pPr algn="l"/>
            <a:endParaRPr lang="en-GB" b="0" i="0" dirty="0">
              <a:solidFill>
                <a:srgbClr val="595858"/>
              </a:solidFill>
              <a:effectLst/>
              <a:latin typeface="roboto"/>
            </a:endParaRPr>
          </a:p>
        </p:txBody>
      </p:sp>
      <p:sp>
        <p:nvSpPr>
          <p:cNvPr id="4" name="Slide Number Placeholder 3"/>
          <p:cNvSpPr>
            <a:spLocks noGrp="1"/>
          </p:cNvSpPr>
          <p:nvPr>
            <p:ph type="sldNum" sz="quarter" idx="5"/>
          </p:nvPr>
        </p:nvSpPr>
        <p:spPr/>
        <p:txBody>
          <a:bodyPr/>
          <a:lstStyle/>
          <a:p>
            <a:fld id="{D279264B-6A5B-4E84-968E-7BCC2C4A1857}" type="slidenum">
              <a:rPr lang="en-GB" smtClean="0"/>
              <a:t>20</a:t>
            </a:fld>
            <a:endParaRPr lang="en-GB"/>
          </a:p>
        </p:txBody>
      </p:sp>
    </p:spTree>
    <p:extLst>
      <p:ext uri="{BB962C8B-B14F-4D97-AF65-F5344CB8AC3E}">
        <p14:creationId xmlns:p14="http://schemas.microsoft.com/office/powerpoint/2010/main" val="3745225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21</a:t>
            </a:fld>
            <a:endParaRPr lang="en-GB"/>
          </a:p>
        </p:txBody>
      </p:sp>
    </p:spTree>
    <p:extLst>
      <p:ext uri="{BB962C8B-B14F-4D97-AF65-F5344CB8AC3E}">
        <p14:creationId xmlns:p14="http://schemas.microsoft.com/office/powerpoint/2010/main" val="1123231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22</a:t>
            </a:fld>
            <a:endParaRPr lang="en-GB"/>
          </a:p>
        </p:txBody>
      </p:sp>
    </p:spTree>
    <p:extLst>
      <p:ext uri="{BB962C8B-B14F-4D97-AF65-F5344CB8AC3E}">
        <p14:creationId xmlns:p14="http://schemas.microsoft.com/office/powerpoint/2010/main" val="426902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4</a:t>
            </a:fld>
            <a:endParaRPr lang="en-GB"/>
          </a:p>
        </p:txBody>
      </p:sp>
    </p:spTree>
    <p:extLst>
      <p:ext uri="{BB962C8B-B14F-4D97-AF65-F5344CB8AC3E}">
        <p14:creationId xmlns:p14="http://schemas.microsoft.com/office/powerpoint/2010/main" val="10754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5</a:t>
            </a:fld>
            <a:endParaRPr lang="en-GB"/>
          </a:p>
        </p:txBody>
      </p:sp>
    </p:spTree>
    <p:extLst>
      <p:ext uri="{BB962C8B-B14F-4D97-AF65-F5344CB8AC3E}">
        <p14:creationId xmlns:p14="http://schemas.microsoft.com/office/powerpoint/2010/main" val="401763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6</a:t>
            </a:fld>
            <a:endParaRPr lang="en-GB"/>
          </a:p>
        </p:txBody>
      </p:sp>
    </p:spTree>
    <p:extLst>
      <p:ext uri="{BB962C8B-B14F-4D97-AF65-F5344CB8AC3E}">
        <p14:creationId xmlns:p14="http://schemas.microsoft.com/office/powerpoint/2010/main" val="179907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NLP is originated from the idea of Machine Translation (MT). The primary idea was to convert one human language to another human language using the brain of the Computers but after that, the thought of conversion of human language to computer language and vice-versa emerged, so that communication with the machine became easy.</a:t>
            </a:r>
          </a:p>
          <a:p>
            <a:endParaRPr lang="en-GB" dirty="0"/>
          </a:p>
          <a:p>
            <a:r>
              <a:rPr lang="en-GB" dirty="0"/>
              <a:t>They are full of passion at the beginning and they believe that </a:t>
            </a:r>
            <a:r>
              <a:rPr lang="en-GB" b="0" i="0" dirty="0">
                <a:solidFill>
                  <a:srgbClr val="292929"/>
                </a:solidFill>
                <a:effectLst/>
                <a:latin typeface="medium-content-serif-font"/>
              </a:rPr>
              <a:t>fully automatic high quality translation systems would be able to produce results indistinguishable from those of human translators.</a:t>
            </a:r>
          </a:p>
          <a:p>
            <a:r>
              <a:rPr lang="en-GB" b="0" i="0" dirty="0">
                <a:solidFill>
                  <a:srgbClr val="292929"/>
                </a:solidFill>
                <a:effectLst/>
                <a:latin typeface="medium-content-serif-font"/>
              </a:rPr>
              <a:t>But… things are not that easy given the conditions back to 1960s, they are not able to perform better and cheaper than simply inviting a human translator.</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70s conceptual ontologies – convert real information into machine understandable language</a:t>
            </a:r>
          </a:p>
          <a:p>
            <a:r>
              <a:rPr lang="en-GB" b="0" i="0" dirty="0">
                <a:solidFill>
                  <a:srgbClr val="292929"/>
                </a:solidFill>
                <a:effectLst/>
                <a:latin typeface="medium-content-serif-font"/>
              </a:rPr>
              <a:t>80s, with the symbolic Models (so called complex hard-coded rules and grammars to parse language) to analyse the word and char meaning</a:t>
            </a:r>
          </a:p>
          <a:p>
            <a:r>
              <a:rPr lang="en-GB" b="0" i="0" dirty="0">
                <a:solidFill>
                  <a:srgbClr val="292929"/>
                </a:solidFill>
                <a:effectLst/>
                <a:latin typeface="medium-content-serif-font"/>
              </a:rPr>
              <a:t>90s, that </a:t>
            </a:r>
            <a:r>
              <a:rPr lang="en-GB" b="1" i="0" dirty="0">
                <a:solidFill>
                  <a:srgbClr val="292929"/>
                </a:solidFill>
                <a:effectLst/>
                <a:latin typeface="medium-content-serif-font"/>
              </a:rPr>
              <a:t>statistical models</a:t>
            </a:r>
            <a:r>
              <a:rPr lang="en-GB" b="0" i="0" dirty="0">
                <a:solidFill>
                  <a:srgbClr val="292929"/>
                </a:solidFill>
                <a:effectLst/>
                <a:latin typeface="medium-content-serif-font"/>
              </a:rPr>
              <a:t> came as a revolution in NLP, replacing most natural language processing systems based on complex sets of hand-written rules. decision trees </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first </a:t>
            </a:r>
            <a:r>
              <a:rPr lang="en-GB" b="1" i="0" dirty="0">
                <a:solidFill>
                  <a:srgbClr val="292929"/>
                </a:solidFill>
                <a:effectLst/>
                <a:latin typeface="medium-content-serif-font"/>
              </a:rPr>
              <a:t>neural language model</a:t>
            </a:r>
            <a:r>
              <a:rPr lang="en-GB" b="0" i="0" dirty="0">
                <a:solidFill>
                  <a:srgbClr val="292929"/>
                </a:solidFill>
                <a:effectLst/>
                <a:latin typeface="medium-content-serif-font"/>
              </a:rPr>
              <a:t>, that consists of a one-hidden layer feed-forward neural network, introduce what is now referred as word embedding, a real-valued word feature vector in </a:t>
            </a:r>
            <a:r>
              <a:rPr lang="en-GB" b="0" i="0" dirty="0" err="1">
                <a:solidFill>
                  <a:srgbClr val="292929"/>
                </a:solidFill>
                <a:effectLst/>
                <a:latin typeface="medium-content-serif-font"/>
              </a:rPr>
              <a:t>R^d</a:t>
            </a:r>
            <a:r>
              <a:rPr lang="en-GB" b="0" i="0" dirty="0">
                <a:solidFill>
                  <a:srgbClr val="292929"/>
                </a:solidFill>
                <a:effectLst/>
                <a:latin typeface="medium-content-serif-font"/>
              </a:rPr>
              <a:t>. More precisely, their model took as input vector representations of the </a:t>
            </a:r>
            <a:r>
              <a:rPr lang="en-GB" b="0" i="1" dirty="0">
                <a:solidFill>
                  <a:srgbClr val="292929"/>
                </a:solidFill>
                <a:effectLst/>
                <a:latin typeface="medium-content-serif-font"/>
              </a:rPr>
              <a:t>n</a:t>
            </a:r>
            <a:r>
              <a:rPr lang="en-GB" b="0" i="0" dirty="0">
                <a:solidFill>
                  <a:srgbClr val="292929"/>
                </a:solidFill>
                <a:effectLst/>
                <a:latin typeface="medium-content-serif-font"/>
              </a:rPr>
              <a:t> previous words, which were looked up in a table learned together with the model. The vectors were fed into a hidden layer, whose output was then provided to a </a:t>
            </a:r>
            <a:r>
              <a:rPr lang="en-GB" b="0" i="0" dirty="0" err="1">
                <a:solidFill>
                  <a:srgbClr val="292929"/>
                </a:solidFill>
                <a:effectLst/>
                <a:latin typeface="medium-content-serif-font"/>
              </a:rPr>
              <a:t>softmax</a:t>
            </a:r>
            <a:r>
              <a:rPr lang="en-GB" b="0" i="0" dirty="0">
                <a:solidFill>
                  <a:srgbClr val="292929"/>
                </a:solidFill>
                <a:effectLst/>
                <a:latin typeface="medium-content-serif-font"/>
              </a:rPr>
              <a:t> layer that predicted the next word of the sequence. </a:t>
            </a:r>
          </a:p>
          <a:p>
            <a:endParaRPr lang="en-GB" b="0" i="0" dirty="0">
              <a:solidFill>
                <a:srgbClr val="292929"/>
              </a:solidFill>
              <a:effectLst/>
              <a:latin typeface="medium-content-serif-font"/>
            </a:endParaRPr>
          </a:p>
          <a:p>
            <a:endParaRPr lang="en-GB" b="0" i="0" dirty="0">
              <a:solidFill>
                <a:srgbClr val="292929"/>
              </a:solidFill>
              <a:effectLst/>
              <a:latin typeface="medium-content-serif-font"/>
            </a:endParaRPr>
          </a:p>
          <a:p>
            <a:r>
              <a:rPr lang="en-GB" b="0" i="0" dirty="0">
                <a:solidFill>
                  <a:srgbClr val="292929"/>
                </a:solidFill>
                <a:effectLst/>
                <a:latin typeface="medium-content-serif-font"/>
              </a:rPr>
              <a:t>In 2013, </a:t>
            </a:r>
            <a:r>
              <a:rPr lang="en-GB" b="0" i="1" dirty="0" err="1">
                <a:solidFill>
                  <a:srgbClr val="292929"/>
                </a:solidFill>
                <a:effectLst/>
                <a:latin typeface="medium-content-serif-font"/>
              </a:rPr>
              <a:t>Mikolov</a:t>
            </a:r>
            <a:r>
              <a:rPr lang="en-GB" b="0" i="1" dirty="0">
                <a:solidFill>
                  <a:srgbClr val="292929"/>
                </a:solidFill>
                <a:effectLst/>
                <a:latin typeface="medium-content-serif-font"/>
              </a:rPr>
              <a:t> et al.</a:t>
            </a:r>
            <a:r>
              <a:rPr lang="en-GB" b="0" i="0" dirty="0">
                <a:solidFill>
                  <a:srgbClr val="292929"/>
                </a:solidFill>
                <a:effectLst/>
                <a:latin typeface="medium-content-serif-font"/>
              </a:rPr>
              <a:t> introduced arguably the most popular </a:t>
            </a:r>
            <a:r>
              <a:rPr lang="en-GB" b="1" i="0" dirty="0">
                <a:solidFill>
                  <a:srgbClr val="292929"/>
                </a:solidFill>
                <a:effectLst/>
                <a:latin typeface="medium-content-serif-font"/>
              </a:rPr>
              <a:t>word embedding</a:t>
            </a:r>
            <a:r>
              <a:rPr lang="en-GB" b="0" i="0" dirty="0">
                <a:solidFill>
                  <a:srgbClr val="292929"/>
                </a:solidFill>
                <a:effectLst/>
                <a:latin typeface="medium-content-serif-font"/>
              </a:rPr>
              <a:t> </a:t>
            </a:r>
            <a:r>
              <a:rPr lang="en-GB" b="1" i="0" dirty="0">
                <a:solidFill>
                  <a:srgbClr val="292929"/>
                </a:solidFill>
                <a:effectLst/>
                <a:latin typeface="medium-content-serif-font"/>
              </a:rPr>
              <a:t>model</a:t>
            </a:r>
            <a:r>
              <a:rPr lang="en-GB" b="0" i="0" dirty="0">
                <a:solidFill>
                  <a:srgbClr val="292929"/>
                </a:solidFill>
                <a:effectLst/>
                <a:latin typeface="medium-content-serif-font"/>
              </a:rPr>
              <a:t>: Word2Vec. Although dense vector representations of words have been used as early as 2003 </a:t>
            </a:r>
            <a:r>
              <a:rPr lang="en-GB" b="0" i="1" dirty="0">
                <a:solidFill>
                  <a:srgbClr val="292929"/>
                </a:solidFill>
                <a:effectLst/>
                <a:latin typeface="medium-content-serif-font"/>
              </a:rPr>
              <a:t>(</a:t>
            </a:r>
            <a:r>
              <a:rPr lang="en-GB" b="0" i="1" dirty="0" err="1">
                <a:solidFill>
                  <a:srgbClr val="292929"/>
                </a:solidFill>
                <a:effectLst/>
                <a:latin typeface="medium-content-serif-font"/>
              </a:rPr>
              <a:t>Bengio</a:t>
            </a:r>
            <a:r>
              <a:rPr lang="en-GB" b="0" i="1" dirty="0">
                <a:solidFill>
                  <a:srgbClr val="292929"/>
                </a:solidFill>
                <a:effectLst/>
                <a:latin typeface="medium-content-serif-font"/>
              </a:rPr>
              <a:t> et al.)</a:t>
            </a:r>
            <a:r>
              <a:rPr lang="en-GB" b="0" i="0" dirty="0">
                <a:solidFill>
                  <a:srgbClr val="292929"/>
                </a:solidFill>
                <a:effectLst/>
                <a:latin typeface="medium-content-serif-font"/>
              </a:rPr>
              <a:t>, the main innovation proposed in their paper was an efficient improvement of the training procedure, by removing the hidden layer and approximating the objective. </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The year 2013 also marked the adoption of </a:t>
            </a:r>
            <a:r>
              <a:rPr lang="en-GB" b="1" i="0" dirty="0">
                <a:solidFill>
                  <a:srgbClr val="292929"/>
                </a:solidFill>
                <a:effectLst/>
                <a:latin typeface="medium-content-serif-font"/>
              </a:rPr>
              <a:t>neural network</a:t>
            </a:r>
            <a:r>
              <a:rPr lang="en-GB" b="0" i="0" dirty="0">
                <a:solidFill>
                  <a:srgbClr val="292929"/>
                </a:solidFill>
                <a:effectLst/>
                <a:latin typeface="medium-content-serif-font"/>
              </a:rPr>
              <a:t> </a:t>
            </a:r>
            <a:r>
              <a:rPr lang="en-GB" b="1" i="0" dirty="0">
                <a:solidFill>
                  <a:srgbClr val="292929"/>
                </a:solidFill>
                <a:effectLst/>
                <a:latin typeface="medium-content-serif-font"/>
              </a:rPr>
              <a:t>models</a:t>
            </a:r>
            <a:r>
              <a:rPr lang="en-GB" b="0" i="0" dirty="0">
                <a:solidFill>
                  <a:srgbClr val="292929"/>
                </a:solidFill>
                <a:effectLst/>
                <a:latin typeface="medium-content-serif-font"/>
              </a:rPr>
              <a:t> in NLP, in particular three well-defined types of neural networks: recurrent neural networks (RNNs; </a:t>
            </a:r>
            <a:r>
              <a:rPr lang="en-GB" b="0" i="1" dirty="0">
                <a:solidFill>
                  <a:srgbClr val="292929"/>
                </a:solidFill>
                <a:effectLst/>
                <a:latin typeface="medium-content-serif-font"/>
              </a:rPr>
              <a:t>Elman, 1990</a:t>
            </a:r>
            <a:r>
              <a:rPr lang="en-GB" b="0" i="0" dirty="0">
                <a:solidFill>
                  <a:srgbClr val="292929"/>
                </a:solidFill>
                <a:effectLst/>
                <a:latin typeface="medium-content-serif-font"/>
              </a:rPr>
              <a:t>), convolutional neural networks (CNNs), and recursive neural networks </a:t>
            </a:r>
            <a:r>
              <a:rPr lang="en-GB" b="0" i="1" dirty="0">
                <a:solidFill>
                  <a:srgbClr val="292929"/>
                </a:solidFill>
                <a:effectLst/>
                <a:latin typeface="medium-content-serif-font"/>
              </a:rPr>
              <a:t>(</a:t>
            </a:r>
            <a:r>
              <a:rPr lang="en-GB" b="0" i="1" dirty="0" err="1">
                <a:solidFill>
                  <a:srgbClr val="292929"/>
                </a:solidFill>
                <a:effectLst/>
                <a:latin typeface="medium-content-serif-font"/>
              </a:rPr>
              <a:t>Socher</a:t>
            </a:r>
            <a:r>
              <a:rPr lang="en-GB" b="0" i="1" dirty="0">
                <a:solidFill>
                  <a:srgbClr val="292929"/>
                </a:solidFill>
                <a:effectLst/>
                <a:latin typeface="medium-content-serif-font"/>
              </a:rPr>
              <a:t> et al., 2013)</a:t>
            </a:r>
            <a:r>
              <a:rPr lang="en-GB" b="0" i="0" dirty="0">
                <a:solidFill>
                  <a:srgbClr val="292929"/>
                </a:solidFill>
                <a:effectLst/>
                <a:latin typeface="medium-content-serif-font"/>
              </a:rPr>
              <a:t>. Because of their architecture, RNNs became popular for dealing with the dynamic input sequences ubiquitous in NLP.</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In 2014, </a:t>
            </a:r>
            <a:r>
              <a:rPr lang="en-GB" b="0" i="1" dirty="0" err="1">
                <a:solidFill>
                  <a:srgbClr val="292929"/>
                </a:solidFill>
                <a:effectLst/>
                <a:latin typeface="medium-content-serif-font"/>
              </a:rPr>
              <a:t>Sutskever</a:t>
            </a:r>
            <a:r>
              <a:rPr lang="en-GB" b="0" i="1" dirty="0">
                <a:solidFill>
                  <a:srgbClr val="292929"/>
                </a:solidFill>
                <a:effectLst/>
                <a:latin typeface="medium-content-serif-font"/>
              </a:rPr>
              <a:t> et al.</a:t>
            </a:r>
            <a:r>
              <a:rPr lang="en-GB" b="0" i="0" dirty="0">
                <a:solidFill>
                  <a:srgbClr val="292929"/>
                </a:solidFill>
                <a:effectLst/>
                <a:latin typeface="medium-content-serif-font"/>
              </a:rPr>
              <a:t> proposed </a:t>
            </a:r>
            <a:r>
              <a:rPr lang="en-GB" b="1" i="0" dirty="0">
                <a:solidFill>
                  <a:srgbClr val="292929"/>
                </a:solidFill>
                <a:effectLst/>
                <a:latin typeface="medium-content-serif-font"/>
              </a:rPr>
              <a:t>sequence-to-sequence learning</a:t>
            </a:r>
            <a:r>
              <a:rPr lang="en-GB" b="0" i="0" dirty="0">
                <a:solidFill>
                  <a:srgbClr val="292929"/>
                </a:solidFill>
                <a:effectLst/>
                <a:latin typeface="medium-content-serif-font"/>
              </a:rPr>
              <a:t>, a general end-to-end approach for mapping one sequence to another using a neural network. </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In 2015, </a:t>
            </a:r>
            <a:r>
              <a:rPr lang="en-GB" b="0" i="1" dirty="0" err="1">
                <a:solidFill>
                  <a:srgbClr val="292929"/>
                </a:solidFill>
                <a:effectLst/>
                <a:latin typeface="medium-content-serif-font"/>
              </a:rPr>
              <a:t>Bahdanau</a:t>
            </a:r>
            <a:r>
              <a:rPr lang="en-GB" b="0" i="1" dirty="0">
                <a:solidFill>
                  <a:srgbClr val="292929"/>
                </a:solidFill>
                <a:effectLst/>
                <a:latin typeface="medium-content-serif-font"/>
              </a:rPr>
              <a:t> et al.</a:t>
            </a:r>
            <a:r>
              <a:rPr lang="en-GB" b="0" i="0" dirty="0">
                <a:solidFill>
                  <a:srgbClr val="292929"/>
                </a:solidFill>
                <a:effectLst/>
                <a:latin typeface="medium-content-serif-font"/>
              </a:rPr>
              <a:t> introduced the principle of </a:t>
            </a:r>
            <a:r>
              <a:rPr lang="en-GB" b="1" i="0" dirty="0">
                <a:solidFill>
                  <a:srgbClr val="292929"/>
                </a:solidFill>
                <a:effectLst/>
                <a:latin typeface="medium-content-serif-font"/>
              </a:rPr>
              <a:t>attention</a:t>
            </a:r>
            <a:r>
              <a:rPr lang="en-GB" b="0" i="0" dirty="0">
                <a:solidFill>
                  <a:srgbClr val="292929"/>
                </a:solidFill>
                <a:effectLst/>
                <a:latin typeface="medium-content-serif-font"/>
              </a:rPr>
              <a:t>, which is one of the core innovations in neural machine translation (NMT) and the key idea that enabled NMT models to outperform classic sentence-based MT systems. It basically alleviates the main bottleneck of sequence-to-sequence learning, which is its requirement to compress the entire content of the source sequence into a fixed-size vector. Indeed, attention allows the decoder to look back at the source sequence hidden states, that are then combined through a weighted average and provided as additional input to the decoder. Attention is potentially useful for any task that requires making decisions based on certain parts of the input. </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The latest major innovation in the world of NLP is undoubtedly large </a:t>
            </a:r>
            <a:r>
              <a:rPr lang="en-GB" b="1" i="0" dirty="0">
                <a:solidFill>
                  <a:srgbClr val="292929"/>
                </a:solidFill>
                <a:effectLst/>
                <a:latin typeface="medium-content-serif-font"/>
              </a:rPr>
              <a:t>pretrained language models</a:t>
            </a:r>
            <a:r>
              <a:rPr lang="en-GB" b="0" i="0" dirty="0">
                <a:solidFill>
                  <a:srgbClr val="292929"/>
                </a:solidFill>
                <a:effectLst/>
                <a:latin typeface="medium-content-serif-font"/>
              </a:rPr>
              <a:t>. , which have shown to enable efficient learning with significantly less data. The main advantage of these pre-trained language models comes from their ability to learn word representations from large unannotated text corpora, which is particularly beneficial for low-resource languages where labelled data is scarce.</a:t>
            </a:r>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7</a:t>
            </a:fld>
            <a:endParaRPr lang="en-GB"/>
          </a:p>
        </p:txBody>
      </p:sp>
    </p:spTree>
    <p:extLst>
      <p:ext uri="{BB962C8B-B14F-4D97-AF65-F5344CB8AC3E}">
        <p14:creationId xmlns:p14="http://schemas.microsoft.com/office/powerpoint/2010/main" val="235890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Nowadays everybody wants the machine to talk, and the only way by which a computer can speak is through Natural Language Processing (NLP). </a:t>
            </a:r>
          </a:p>
          <a:p>
            <a:endParaRPr lang="en-GB" dirty="0"/>
          </a:p>
          <a:p>
            <a:r>
              <a:rPr lang="en-GB" dirty="0"/>
              <a:t>NLP in health care – Amazon Comprehend Medical services which are used to extract the disease conditions, can handle meditations sessions and can monitor the results of the treatment using clinical trial reports, electronic health records and using patient notes. This is an example of NLP in health analytics where using NLP the prediction of different diseases is possible using pattern recognition methods and patient ‘s speech and their electronic health record.</a:t>
            </a:r>
          </a:p>
          <a:p>
            <a:endParaRPr lang="en-GB" dirty="0"/>
          </a:p>
          <a:p>
            <a:r>
              <a:rPr lang="en-GB" dirty="0"/>
              <a:t>Sentiment Analysis using NLP – The companies and organizations are now concentrating on the different ways to know their customers so that a personalized touch can be provided. Using sentiment analysis (which is possible only using NLP) the sentiments behind the words can be determined. The sentiment analysis has the capabilities to offer a lot of knowledge about the customer’s </a:t>
            </a:r>
            <a:r>
              <a:rPr lang="en-GB" dirty="0" err="1"/>
              <a:t>behavior</a:t>
            </a:r>
            <a:r>
              <a:rPr lang="en-GB" dirty="0"/>
              <a:t> and their choices which can be considered as significant decision drivers.</a:t>
            </a:r>
          </a:p>
          <a:p>
            <a:endParaRPr lang="en-GB" dirty="0"/>
          </a:p>
          <a:p>
            <a:r>
              <a:rPr lang="en-GB" dirty="0"/>
              <a:t>Spam Detection – The giants of the technical world such as Google and Yahoo use NLP to classify and filter out the emails which are suspected to be spam. This process is known as Spam Detection and Spam Filtering respectively. It results in an automated process which can classify the email as spam and stop it for entering the Inbox.</a:t>
            </a:r>
          </a:p>
          <a:p>
            <a:endParaRPr lang="en-GB" dirty="0"/>
          </a:p>
          <a:p>
            <a:r>
              <a:rPr lang="en-GB" dirty="0"/>
              <a:t>NLP in Recruitment – NLP can also be used in both search and selection phases of Job Recruitment, in fact, the chatbot can also be used to handle the job-related query at Initial level which also includes identifying the required skills for a specific job and handling initial level tests and exams.</a:t>
            </a:r>
          </a:p>
          <a:p>
            <a:endParaRPr lang="en-GB" dirty="0"/>
          </a:p>
          <a:p>
            <a:r>
              <a:rPr lang="en-GB" dirty="0"/>
              <a:t>Conversational Framework – This technology and the devices related to it are gaining so much popularity these days. Alexa which was illustrated above is one of them, but there are Apple’s Siri and Google‘s Ok Google which are the examples of the same sort of technology use cases.</a:t>
            </a:r>
          </a:p>
        </p:txBody>
      </p:sp>
      <p:sp>
        <p:nvSpPr>
          <p:cNvPr id="4" name="Slide Number Placeholder 3"/>
          <p:cNvSpPr>
            <a:spLocks noGrp="1"/>
          </p:cNvSpPr>
          <p:nvPr>
            <p:ph type="sldNum" sz="quarter" idx="5"/>
          </p:nvPr>
        </p:nvSpPr>
        <p:spPr/>
        <p:txBody>
          <a:bodyPr/>
          <a:lstStyle/>
          <a:p>
            <a:fld id="{D279264B-6A5B-4E84-968E-7BCC2C4A1857}" type="slidenum">
              <a:rPr lang="en-GB" smtClean="0"/>
              <a:t>8</a:t>
            </a:fld>
            <a:endParaRPr lang="en-GB"/>
          </a:p>
        </p:txBody>
      </p:sp>
    </p:spTree>
    <p:extLst>
      <p:ext uri="{BB962C8B-B14F-4D97-AF65-F5344CB8AC3E}">
        <p14:creationId xmlns:p14="http://schemas.microsoft.com/office/powerpoint/2010/main" val="88189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9</a:t>
            </a:fld>
            <a:endParaRPr lang="en-GB"/>
          </a:p>
        </p:txBody>
      </p:sp>
    </p:spTree>
    <p:extLst>
      <p:ext uri="{BB962C8B-B14F-4D97-AF65-F5344CB8AC3E}">
        <p14:creationId xmlns:p14="http://schemas.microsoft.com/office/powerpoint/2010/main" val="303567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10</a:t>
            </a:fld>
            <a:endParaRPr lang="en-GB"/>
          </a:p>
        </p:txBody>
      </p:sp>
    </p:spTree>
    <p:extLst>
      <p:ext uri="{BB962C8B-B14F-4D97-AF65-F5344CB8AC3E}">
        <p14:creationId xmlns:p14="http://schemas.microsoft.com/office/powerpoint/2010/main" val="54226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12</a:t>
            </a:fld>
            <a:endParaRPr lang="en-GB"/>
          </a:p>
        </p:txBody>
      </p:sp>
    </p:spTree>
    <p:extLst>
      <p:ext uri="{BB962C8B-B14F-4D97-AF65-F5344CB8AC3E}">
        <p14:creationId xmlns:p14="http://schemas.microsoft.com/office/powerpoint/2010/main" val="404772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112EE48-4D36-44B6-96A2-2CA5D7CB17BA}" type="datetime1">
              <a:rPr lang="en-GB" smtClean="0"/>
              <a:t>02/10/2020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12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7DE4E-099A-444C-B2B1-3380318A92BE}" type="datetime1">
              <a:rPr lang="en-GB" smtClean="0"/>
              <a:t>02/10/2020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231645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780A87-C1F9-4E80-9C6E-40D454B795AF}" type="datetime1">
              <a:rPr lang="en-GB" smtClean="0"/>
              <a:t>02/10/2020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74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0D7B8-DF84-4383-A148-41B9BC559FE7}" type="datetime1">
              <a:rPr lang="en-GB" smtClean="0"/>
              <a:t>02/10/2020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702247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7ED9-95F6-47D6-9FF7-FA2694E95154}" type="datetime1">
              <a:rPr lang="en-GB" smtClean="0"/>
              <a:t>02/10/2020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5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840C19-55F9-4939-8F99-2955D5BF6EBD}" type="datetime1">
              <a:rPr lang="en-GB" smtClean="0"/>
              <a:t>02/10/2020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48628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9CC98A-4BB4-4A6A-AA70-E0288394ADFC}" type="datetime1">
              <a:rPr lang="en-GB" smtClean="0"/>
              <a:t>02/10/2020</a:t>
            </a:fld>
            <a:endParaRPr lang="en-GB"/>
          </a:p>
        </p:txBody>
      </p:sp>
      <p:sp>
        <p:nvSpPr>
          <p:cNvPr id="8" name="Footer Placeholder 7"/>
          <p:cNvSpPr>
            <a:spLocks noGrp="1"/>
          </p:cNvSpPr>
          <p:nvPr>
            <p:ph type="ftr" sz="quarter" idx="11"/>
          </p:nvPr>
        </p:nvSpPr>
        <p:spPr/>
        <p:txBody>
          <a:bodyPr/>
          <a:lstStyle/>
          <a:p>
            <a:r>
              <a:rPr lang="en-GB"/>
              <a:t>TEXT GENERATOR USING RNN</a:t>
            </a:r>
          </a:p>
        </p:txBody>
      </p:sp>
      <p:sp>
        <p:nvSpPr>
          <p:cNvPr id="9" name="Slide Number Placeholder 8"/>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831122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3424CE-E447-4667-B68E-FBCF68E23A71}" type="datetime1">
              <a:rPr lang="en-GB" smtClean="0"/>
              <a:t>02/10/2020</a:t>
            </a:fld>
            <a:endParaRPr lang="en-GB"/>
          </a:p>
        </p:txBody>
      </p:sp>
      <p:sp>
        <p:nvSpPr>
          <p:cNvPr id="4" name="Footer Placeholder 3"/>
          <p:cNvSpPr>
            <a:spLocks noGrp="1"/>
          </p:cNvSpPr>
          <p:nvPr>
            <p:ph type="ftr" sz="quarter" idx="11"/>
          </p:nvPr>
        </p:nvSpPr>
        <p:spPr/>
        <p:txBody>
          <a:bodyPr/>
          <a:lstStyle/>
          <a:p>
            <a:r>
              <a:rPr lang="en-GB"/>
              <a:t>TEXT GENERATOR USING RNN</a:t>
            </a:r>
          </a:p>
        </p:txBody>
      </p:sp>
      <p:sp>
        <p:nvSpPr>
          <p:cNvPr id="5" name="Slide Number Placeholder 4"/>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925218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FF5BF-0DFF-4D7A-9DA9-1BE5A87ED21A}" type="datetime1">
              <a:rPr lang="en-GB" smtClean="0"/>
              <a:t>02/10/2020</a:t>
            </a:fld>
            <a:endParaRPr lang="en-GB"/>
          </a:p>
        </p:txBody>
      </p:sp>
      <p:sp>
        <p:nvSpPr>
          <p:cNvPr id="3" name="Footer Placeholder 2"/>
          <p:cNvSpPr>
            <a:spLocks noGrp="1"/>
          </p:cNvSpPr>
          <p:nvPr>
            <p:ph type="ftr" sz="quarter" idx="11"/>
          </p:nvPr>
        </p:nvSpPr>
        <p:spPr/>
        <p:txBody>
          <a:bodyPr/>
          <a:lstStyle/>
          <a:p>
            <a:r>
              <a:rPr lang="en-GB"/>
              <a:t>TEXT GENERATOR USING RNN</a:t>
            </a:r>
          </a:p>
        </p:txBody>
      </p:sp>
      <p:sp>
        <p:nvSpPr>
          <p:cNvPr id="4" name="Slide Number Placeholder 3"/>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28734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793F68-2840-4BA7-91CC-41D6EB81609B}" type="datetime1">
              <a:rPr lang="en-GB" smtClean="0"/>
              <a:t>02/10/2020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275613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38445-004D-4BB2-B1FF-91C0556BA4D0}" type="datetime1">
              <a:rPr lang="en-GB" smtClean="0"/>
              <a:t>02/10/2020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62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0CFFC3C-48DB-46C1-B469-EEB3171F1135}" type="datetime1">
              <a:rPr lang="en-GB" smtClean="0"/>
              <a:t>02/10/2020</a:t>
            </a:fld>
            <a:endParaRPr lang="en-GB"/>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GB"/>
              <a:t>TEXT GENERATOR USING RNN</a:t>
            </a: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F0583CF7-0939-4046-9760-D0DA58C8B313}"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9693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gif"/><Relationship Id="rId5" Type="http://schemas.microsoft.com/office/2007/relationships/hdphoto" Target="../media/hdphoto1.wdp"/><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lab.research.google.com/github/ycrao573/rnn-workshop/blob/master/Text%20Generator%20using%20RNN%20Tutorial.ipynb" TargetMode="External"/><Relationship Id="rId5" Type="http://schemas.openxmlformats.org/officeDocument/2006/relationships/image" Target="../media/image32.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98B91A-98B4-4BC1-981D-0768EBD1F1BA}"/>
              </a:ext>
            </a:extLst>
          </p:cNvPr>
          <p:cNvSpPr>
            <a:spLocks noGrp="1"/>
          </p:cNvSpPr>
          <p:nvPr>
            <p:ph type="title"/>
          </p:nvPr>
        </p:nvSpPr>
        <p:spPr>
          <a:xfrm>
            <a:off x="4365356" y="810275"/>
            <a:ext cx="7359714" cy="5229630"/>
          </a:xfrm>
        </p:spPr>
        <p:txBody>
          <a:bodyPr vert="horz" lIns="91440" tIns="45720" rIns="91440" bIns="45720" rtlCol="0" anchor="ctr">
            <a:normAutofit/>
          </a:bodyPr>
          <a:lstStyle/>
          <a:p>
            <a:pPr algn="l"/>
            <a:r>
              <a:rPr lang="en-US" sz="4400" dirty="0">
                <a:solidFill>
                  <a:srgbClr val="FFFFFF"/>
                </a:solidFill>
              </a:rPr>
              <a:t>WELCOME TO</a:t>
            </a:r>
            <a:br>
              <a:rPr lang="en-US" sz="5400" dirty="0">
                <a:solidFill>
                  <a:srgbClr val="FFFFFF"/>
                </a:solidFill>
              </a:rPr>
            </a:br>
            <a:r>
              <a:rPr lang="en-US" sz="6600" dirty="0">
                <a:solidFill>
                  <a:srgbClr val="C00000"/>
                </a:solidFill>
              </a:rPr>
              <a:t>THE VERY FIRST</a:t>
            </a:r>
            <a:br>
              <a:rPr lang="en-US" sz="6000" dirty="0">
                <a:solidFill>
                  <a:srgbClr val="FF0000"/>
                </a:solidFill>
              </a:rPr>
            </a:br>
            <a:r>
              <a:rPr lang="en-US" sz="8800" dirty="0">
                <a:solidFill>
                  <a:srgbClr val="FFFFFF"/>
                </a:solidFill>
              </a:rPr>
              <a:t>WORKSHOP</a:t>
            </a:r>
            <a:r>
              <a:rPr lang="en-US" sz="6000" dirty="0">
                <a:solidFill>
                  <a:srgbClr val="FFFFFF"/>
                </a:solidFill>
              </a:rPr>
              <a:t> </a:t>
            </a:r>
            <a:r>
              <a:rPr lang="en-US" sz="4800" dirty="0">
                <a:solidFill>
                  <a:srgbClr val="FFFFFF"/>
                </a:solidFill>
              </a:rPr>
              <a:t>IN</a:t>
            </a:r>
            <a:br>
              <a:rPr lang="en-US" sz="6000" dirty="0">
                <a:solidFill>
                  <a:srgbClr val="FFFFFF"/>
                </a:solidFill>
              </a:rPr>
            </a:br>
            <a:r>
              <a:rPr lang="en-US" sz="6000" dirty="0">
                <a:solidFill>
                  <a:srgbClr val="002060"/>
                </a:solidFill>
              </a:rPr>
              <a:t>MLDA</a:t>
            </a:r>
            <a:r>
              <a:rPr lang="en-US" sz="6000" dirty="0">
                <a:solidFill>
                  <a:srgbClr val="FFFFFF"/>
                </a:solidFill>
              </a:rPr>
              <a:t> </a:t>
            </a:r>
            <a:r>
              <a:rPr lang="en-US" sz="6000" dirty="0">
                <a:solidFill>
                  <a:srgbClr val="002060"/>
                </a:solidFill>
              </a:rPr>
              <a:t>DEEP LEARNING</a:t>
            </a:r>
            <a:r>
              <a:rPr lang="en-US" sz="6000" dirty="0">
                <a:solidFill>
                  <a:srgbClr val="FFFFFF"/>
                </a:solidFill>
              </a:rPr>
              <a:t> </a:t>
            </a:r>
            <a:r>
              <a:rPr lang="en-US" sz="6000" dirty="0">
                <a:solidFill>
                  <a:srgbClr val="002060"/>
                </a:solidFill>
              </a:rPr>
              <a:t>WEEK</a:t>
            </a:r>
            <a:r>
              <a:rPr lang="en-US" sz="6000" dirty="0">
                <a:solidFill>
                  <a:srgbClr val="FFFFFF"/>
                </a:solidFill>
              </a:rPr>
              <a:t>!</a:t>
            </a:r>
          </a:p>
        </p:txBody>
      </p:sp>
      <p:cxnSp>
        <p:nvCxnSpPr>
          <p:cNvPr id="18" name="Straight Connector 17">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4B1597-F6C5-48C9-91E1-341D60C56CC9}"/>
              </a:ext>
            </a:extLst>
          </p:cNvPr>
          <p:cNvSpPr>
            <a:spLocks noGrp="1"/>
          </p:cNvSpPr>
          <p:nvPr>
            <p:ph type="ftr" sz="quarter" idx="11"/>
          </p:nvPr>
        </p:nvSpPr>
        <p:spPr/>
        <p:txBody>
          <a:bodyPr/>
          <a:lstStyle/>
          <a:p>
            <a:r>
              <a:rPr lang="en-GB"/>
              <a:t>TEXT GENERATOR USING RNN</a:t>
            </a:r>
          </a:p>
        </p:txBody>
      </p:sp>
      <p:sp>
        <p:nvSpPr>
          <p:cNvPr id="8" name="Slide Number Placeholder 7">
            <a:extLst>
              <a:ext uri="{FF2B5EF4-FFF2-40B4-BE49-F238E27FC236}">
                <a16:creationId xmlns:a16="http://schemas.microsoft.com/office/drawing/2014/main" id="{E8C44475-6B30-461F-981D-A54AA61247AD}"/>
              </a:ext>
            </a:extLst>
          </p:cNvPr>
          <p:cNvSpPr>
            <a:spLocks noGrp="1"/>
          </p:cNvSpPr>
          <p:nvPr>
            <p:ph type="sldNum" sz="quarter" idx="12"/>
          </p:nvPr>
        </p:nvSpPr>
        <p:spPr/>
        <p:txBody>
          <a:bodyPr/>
          <a:lstStyle/>
          <a:p>
            <a:fld id="{F0583CF7-0939-4046-9760-D0DA58C8B313}" type="slidenum">
              <a:rPr lang="en-GB" smtClean="0"/>
              <a:t>1</a:t>
            </a:fld>
            <a:endParaRPr lang="en-GB"/>
          </a:p>
        </p:txBody>
      </p:sp>
      <p:pic>
        <p:nvPicPr>
          <p:cNvPr id="2" name="Picture 1">
            <a:extLst>
              <a:ext uri="{FF2B5EF4-FFF2-40B4-BE49-F238E27FC236}">
                <a16:creationId xmlns:a16="http://schemas.microsoft.com/office/drawing/2014/main" id="{FCAF7258-FB25-46AC-8F17-8DFC5DDF8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28" y="2768400"/>
            <a:ext cx="2966387" cy="1483194"/>
          </a:xfrm>
          <a:prstGeom prst="rect">
            <a:avLst/>
          </a:prstGeom>
        </p:spPr>
      </p:pic>
    </p:spTree>
    <p:extLst>
      <p:ext uri="{BB962C8B-B14F-4D97-AF65-F5344CB8AC3E}">
        <p14:creationId xmlns:p14="http://schemas.microsoft.com/office/powerpoint/2010/main" val="1312074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p:txBody>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59277" y="1910241"/>
            <a:ext cx="10264890" cy="4023360"/>
          </a:xfrm>
        </p:spPr>
        <p:txBody>
          <a:bodyPr vert="horz" lIns="45720" tIns="45720" rIns="45720" bIns="45720" rtlCol="0" anchor="t">
            <a:normAutofit/>
          </a:bodyPr>
          <a:lstStyle/>
          <a:p>
            <a:r>
              <a:rPr lang="en-GB" sz="3200" b="1" dirty="0" err="1">
                <a:solidFill>
                  <a:srgbClr val="292929"/>
                </a:solidFill>
              </a:rPr>
              <a:t>Stopwords</a:t>
            </a:r>
            <a:r>
              <a:rPr lang="en-GB" sz="3200" b="1" dirty="0">
                <a:solidFill>
                  <a:srgbClr val="292929"/>
                </a:solidFill>
              </a:rPr>
              <a:t>: </a:t>
            </a:r>
            <a:r>
              <a:rPr lang="en-GB" sz="2800" dirty="0" err="1">
                <a:solidFill>
                  <a:srgbClr val="292929"/>
                </a:solidFill>
              </a:rPr>
              <a:t>stopwords</a:t>
            </a:r>
            <a:r>
              <a:rPr lang="en-GB" sz="2800" dirty="0">
                <a:solidFill>
                  <a:srgbClr val="292929"/>
                </a:solidFill>
              </a:rPr>
              <a:t> are the words in any language which does not add much meaning to a sentence.</a:t>
            </a:r>
          </a:p>
          <a:p>
            <a:r>
              <a:rPr lang="en-GB" sz="2800" dirty="0">
                <a:solidFill>
                  <a:schemeClr val="tx2">
                    <a:lumMod val="40000"/>
                    <a:lumOff val="60000"/>
                  </a:schemeClr>
                </a:solidFill>
              </a:rPr>
              <a:t>You are </a:t>
            </a:r>
            <a:r>
              <a:rPr lang="en-GB" sz="2800" dirty="0">
                <a:solidFill>
                  <a:srgbClr val="292929"/>
                </a:solidFill>
              </a:rPr>
              <a:t>now listening </a:t>
            </a:r>
            <a:r>
              <a:rPr lang="en-GB" sz="2800" dirty="0">
                <a:solidFill>
                  <a:schemeClr val="tx2">
                    <a:lumMod val="40000"/>
                    <a:lumOff val="60000"/>
                  </a:schemeClr>
                </a:solidFill>
              </a:rPr>
              <a:t>to my </a:t>
            </a:r>
            <a:r>
              <a:rPr lang="en-GB" sz="2800" dirty="0">
                <a:solidFill>
                  <a:srgbClr val="292929"/>
                </a:solidFill>
              </a:rPr>
              <a:t>workshop…</a:t>
            </a:r>
          </a:p>
          <a:p>
            <a:r>
              <a:rPr lang="en-GB" sz="2800" dirty="0">
                <a:solidFill>
                  <a:srgbClr val="292929"/>
                </a:solidFill>
              </a:rPr>
              <a:t>=&gt; [now, listening, workshop]</a:t>
            </a:r>
          </a:p>
          <a:p>
            <a:endParaRPr lang="en-GB" sz="2800" dirty="0">
              <a:solidFill>
                <a:srgbClr val="292929"/>
              </a:solidFill>
            </a:endParaRPr>
          </a:p>
          <a:p>
            <a:r>
              <a:rPr lang="en-GB" sz="3200" b="1" dirty="0">
                <a:solidFill>
                  <a:srgbClr val="292929"/>
                </a:solidFill>
              </a:rPr>
              <a:t>Padding: </a:t>
            </a:r>
            <a:r>
              <a:rPr lang="en-GB" sz="2800" dirty="0">
                <a:solidFill>
                  <a:srgbClr val="292929"/>
                </a:solidFill>
              </a:rPr>
              <a:t>All the neural networks require to have inputs that have the same shape and size but not all the sentences have the same length.</a:t>
            </a:r>
            <a:endParaRPr lang="en-GB" sz="2400" dirty="0"/>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p:txBody>
          <a:bodyPr/>
          <a:lstStyle/>
          <a:p>
            <a:r>
              <a:rPr lang="en-GB" dirty="0"/>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p:txBody>
          <a:bodyPr/>
          <a:lstStyle/>
          <a:p>
            <a:fld id="{F0583CF7-0939-4046-9760-D0DA58C8B313}" type="slidenum">
              <a:rPr lang="en-GB" smtClean="0"/>
              <a:t>10</a:t>
            </a:fld>
            <a:endParaRPr lang="en-GB"/>
          </a:p>
        </p:txBody>
      </p:sp>
    </p:spTree>
    <p:extLst>
      <p:ext uri="{BB962C8B-B14F-4D97-AF65-F5344CB8AC3E}">
        <p14:creationId xmlns:p14="http://schemas.microsoft.com/office/powerpoint/2010/main" val="21592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528E-6A22-4D50-A757-BADA1500CE49}"/>
              </a:ext>
            </a:extLst>
          </p:cNvPr>
          <p:cNvSpPr>
            <a:spLocks noGrp="1"/>
          </p:cNvSpPr>
          <p:nvPr>
            <p:ph type="title"/>
          </p:nvPr>
        </p:nvSpPr>
        <p:spPr/>
        <p:txBody>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387F52FF-7668-45A2-AD4A-33FFDD0206B0}"/>
              </a:ext>
            </a:extLst>
          </p:cNvPr>
          <p:cNvSpPr>
            <a:spLocks noGrp="1"/>
          </p:cNvSpPr>
          <p:nvPr>
            <p:ph idx="1"/>
          </p:nvPr>
        </p:nvSpPr>
        <p:spPr>
          <a:xfrm>
            <a:off x="1024129" y="1788262"/>
            <a:ext cx="9720071" cy="4023360"/>
          </a:xfrm>
        </p:spPr>
        <p:txBody>
          <a:bodyPr>
            <a:normAutofit/>
          </a:bodyPr>
          <a:lstStyle/>
          <a:p>
            <a:pPr marL="0" indent="0">
              <a:buNone/>
            </a:pPr>
            <a:r>
              <a:rPr lang="en-SG" sz="3200" b="1" dirty="0"/>
              <a:t>One-hot vectors</a:t>
            </a:r>
          </a:p>
          <a:p>
            <a:pPr marL="0" indent="0">
              <a:lnSpc>
                <a:spcPct val="100000"/>
              </a:lnSpc>
              <a:buNone/>
            </a:pPr>
            <a:r>
              <a:rPr lang="en-SG" sz="2800" dirty="0"/>
              <a:t>The one-hot vectors’ dimension the number of unique words in the dictionary.</a:t>
            </a:r>
          </a:p>
          <a:p>
            <a:pPr marL="0" indent="0">
              <a:buNone/>
            </a:pPr>
            <a:endParaRPr lang="en-GB" sz="3600" b="1" dirty="0"/>
          </a:p>
        </p:txBody>
      </p:sp>
      <p:sp>
        <p:nvSpPr>
          <p:cNvPr id="4" name="Footer Placeholder 3">
            <a:extLst>
              <a:ext uri="{FF2B5EF4-FFF2-40B4-BE49-F238E27FC236}">
                <a16:creationId xmlns:a16="http://schemas.microsoft.com/office/drawing/2014/main" id="{ED588485-762B-4E01-BFAB-27A1C5704261}"/>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DF9E30A6-14F7-4F87-B602-62EBE5930840}"/>
              </a:ext>
            </a:extLst>
          </p:cNvPr>
          <p:cNvSpPr>
            <a:spLocks noGrp="1"/>
          </p:cNvSpPr>
          <p:nvPr>
            <p:ph type="sldNum" sz="quarter" idx="12"/>
          </p:nvPr>
        </p:nvSpPr>
        <p:spPr/>
        <p:txBody>
          <a:bodyPr/>
          <a:lstStyle/>
          <a:p>
            <a:fld id="{F0583CF7-0939-4046-9760-D0DA58C8B313}" type="slidenum">
              <a:rPr lang="en-GB" smtClean="0"/>
              <a:t>11</a:t>
            </a:fld>
            <a:endParaRPr lang="en-GB"/>
          </a:p>
        </p:txBody>
      </p:sp>
      <p:pic>
        <p:nvPicPr>
          <p:cNvPr id="2050" name="Picture 2" descr="One Hot Encoding using Tensorflow - GeeksforGeeks">
            <a:extLst>
              <a:ext uri="{FF2B5EF4-FFF2-40B4-BE49-F238E27FC236}">
                <a16:creationId xmlns:a16="http://schemas.microsoft.com/office/drawing/2014/main" id="{3C2F11DE-F870-426F-A5B8-07773E0FF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537" y="3034286"/>
            <a:ext cx="7078452" cy="310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41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p:txBody>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24128" y="1861312"/>
            <a:ext cx="5295392" cy="4023360"/>
          </a:xfrm>
        </p:spPr>
        <p:txBody>
          <a:bodyPr>
            <a:normAutofit/>
          </a:bodyPr>
          <a:lstStyle/>
          <a:p>
            <a:r>
              <a:rPr lang="en-GB" sz="3200" b="1" i="0" dirty="0">
                <a:solidFill>
                  <a:srgbClr val="292929"/>
                </a:solidFill>
                <a:effectLst/>
              </a:rPr>
              <a:t>Word Embedding (Word2Vec)</a:t>
            </a:r>
          </a:p>
          <a:p>
            <a:r>
              <a:rPr lang="en-GB" sz="2800" b="0" i="0" dirty="0">
                <a:effectLst/>
              </a:rPr>
              <a:t>A word embedding is a class of approaches for representing words and documents using a </a:t>
            </a:r>
            <a:r>
              <a:rPr lang="en-GB" sz="2800" b="1" i="0" dirty="0">
                <a:solidFill>
                  <a:srgbClr val="C00000"/>
                </a:solidFill>
                <a:effectLst/>
              </a:rPr>
              <a:t>dense vector</a:t>
            </a:r>
            <a:r>
              <a:rPr lang="en-GB" sz="2800" b="0" i="0" dirty="0">
                <a:solidFill>
                  <a:srgbClr val="C00000"/>
                </a:solidFill>
                <a:effectLst/>
              </a:rPr>
              <a:t> representation</a:t>
            </a:r>
            <a:r>
              <a:rPr lang="en-GB" sz="2800" b="0" i="0" dirty="0">
                <a:solidFill>
                  <a:srgbClr val="595858"/>
                </a:solidFill>
                <a:effectLst/>
              </a:rPr>
              <a:t>.</a:t>
            </a:r>
          </a:p>
          <a:p>
            <a:r>
              <a:rPr lang="en-GB" sz="2800" dirty="0"/>
              <a:t>The position of a word within the vector space is learned from text and is based on the words that surround the word when it is used.</a:t>
            </a:r>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p:txBody>
          <a:bodyPr/>
          <a:lstStyle/>
          <a:p>
            <a:fld id="{F0583CF7-0939-4046-9760-D0DA58C8B313}" type="slidenum">
              <a:rPr lang="en-GB" smtClean="0"/>
              <a:t>12</a:t>
            </a:fld>
            <a:endParaRPr lang="en-GB"/>
          </a:p>
        </p:txBody>
      </p:sp>
      <p:pic>
        <p:nvPicPr>
          <p:cNvPr id="3076" name="Picture 4" descr="word embeddings vs. one hot encoding">
            <a:extLst>
              <a:ext uri="{FF2B5EF4-FFF2-40B4-BE49-F238E27FC236}">
                <a16:creationId xmlns:a16="http://schemas.microsoft.com/office/drawing/2014/main" id="{B35F0E0C-0306-4765-A3E1-1CE137756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04" y="752856"/>
            <a:ext cx="5554663" cy="556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13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12A6-659A-4CD5-8BC2-3BCA69E9088E}"/>
              </a:ext>
            </a:extLst>
          </p:cNvPr>
          <p:cNvSpPr>
            <a:spLocks noGrp="1"/>
          </p:cNvSpPr>
          <p:nvPr>
            <p:ph type="title"/>
          </p:nvPr>
        </p:nvSpPr>
        <p:spPr>
          <a:xfrm>
            <a:off x="805903" y="596045"/>
            <a:ext cx="6987758" cy="1499616"/>
          </a:xfrm>
        </p:spPr>
        <p:txBody>
          <a:bodyPr>
            <a:normAutofit/>
          </a:bodyPr>
          <a:lstStyle/>
          <a:p>
            <a:r>
              <a:rPr lang="en-SG" sz="5400" dirty="0"/>
              <a:t>KERAS Embedding Layer</a:t>
            </a:r>
            <a:endParaRPr lang="en-GB" sz="5400" i="1" dirty="0"/>
          </a:p>
        </p:txBody>
      </p:sp>
      <p:sp>
        <p:nvSpPr>
          <p:cNvPr id="3078" name="Content Placeholder 3077">
            <a:extLst>
              <a:ext uri="{FF2B5EF4-FFF2-40B4-BE49-F238E27FC236}">
                <a16:creationId xmlns:a16="http://schemas.microsoft.com/office/drawing/2014/main" id="{8A2C6DCE-F27E-4CEB-81AE-8AED4437119B}"/>
              </a:ext>
            </a:extLst>
          </p:cNvPr>
          <p:cNvSpPr>
            <a:spLocks noGrp="1"/>
          </p:cNvSpPr>
          <p:nvPr>
            <p:ph idx="1"/>
          </p:nvPr>
        </p:nvSpPr>
        <p:spPr>
          <a:xfrm>
            <a:off x="1018948" y="1933248"/>
            <a:ext cx="5055084" cy="3050073"/>
          </a:xfrm>
        </p:spPr>
        <p:txBody>
          <a:bodyPr>
            <a:normAutofit/>
          </a:bodyPr>
          <a:lstStyle/>
          <a:p>
            <a:r>
              <a:rPr lang="en-GB" sz="2800" dirty="0" err="1"/>
              <a:t>Keras</a:t>
            </a:r>
            <a:r>
              <a:rPr lang="en-GB" sz="2800" dirty="0"/>
              <a:t> offers an Embedding layer that can be used for neural networks on text data.</a:t>
            </a:r>
          </a:p>
          <a:p>
            <a:r>
              <a:rPr lang="en-GB" sz="2800" dirty="0"/>
              <a:t>In </a:t>
            </a:r>
            <a:r>
              <a:rPr lang="en-GB" sz="2800" dirty="0" err="1"/>
              <a:t>Keras</a:t>
            </a:r>
            <a:r>
              <a:rPr lang="en-GB" sz="2800" dirty="0"/>
              <a:t>, the Embedding layer automatically takes inputs with the category indices and converts them into dense vectors.</a:t>
            </a:r>
          </a:p>
          <a:p>
            <a:endParaRPr lang="en-GB" sz="2800" dirty="0"/>
          </a:p>
        </p:txBody>
      </p:sp>
      <p:pic>
        <p:nvPicPr>
          <p:cNvPr id="3074" name="Picture 2" descr="Keras Embedding">
            <a:extLst>
              <a:ext uri="{FF2B5EF4-FFF2-40B4-BE49-F238E27FC236}">
                <a16:creationId xmlns:a16="http://schemas.microsoft.com/office/drawing/2014/main" id="{762B35B2-4344-48BA-8508-57B9CDAEAA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0948" y="1654608"/>
            <a:ext cx="5363029" cy="393339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BEE0162-B89E-41A8-B697-74A2FFCF19F0}"/>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dirty="0"/>
              <a:t>TEXT GENERATOR USING RNN</a:t>
            </a:r>
          </a:p>
        </p:txBody>
      </p:sp>
      <p:sp>
        <p:nvSpPr>
          <p:cNvPr id="5" name="Slide Number Placeholder 4">
            <a:extLst>
              <a:ext uri="{FF2B5EF4-FFF2-40B4-BE49-F238E27FC236}">
                <a16:creationId xmlns:a16="http://schemas.microsoft.com/office/drawing/2014/main" id="{05A00184-3BA2-4107-A274-96FE1C4B7ED5}"/>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13</a:t>
            </a:fld>
            <a:endParaRPr lang="en-GB"/>
          </a:p>
        </p:txBody>
      </p:sp>
      <p:sp>
        <p:nvSpPr>
          <p:cNvPr id="9" name="TextBox 8">
            <a:extLst>
              <a:ext uri="{FF2B5EF4-FFF2-40B4-BE49-F238E27FC236}">
                <a16:creationId xmlns:a16="http://schemas.microsoft.com/office/drawing/2014/main" id="{DEF3FAED-A6C6-4F58-815B-7595F213B609}"/>
              </a:ext>
            </a:extLst>
          </p:cNvPr>
          <p:cNvSpPr txBox="1"/>
          <p:nvPr/>
        </p:nvSpPr>
        <p:spPr>
          <a:xfrm>
            <a:off x="0" y="6470704"/>
            <a:ext cx="6099462" cy="369332"/>
          </a:xfrm>
          <a:prstGeom prst="rect">
            <a:avLst/>
          </a:prstGeom>
          <a:noFill/>
        </p:spPr>
        <p:txBody>
          <a:bodyPr wrap="square">
            <a:spAutoFit/>
          </a:bodyPr>
          <a:lstStyle/>
          <a:p>
            <a:r>
              <a:rPr lang="en-GB" dirty="0">
                <a:solidFill>
                  <a:schemeClr val="accent2">
                    <a:lumMod val="60000"/>
                    <a:lumOff val="40000"/>
                  </a:schemeClr>
                </a:solidFill>
              </a:rPr>
              <a:t>https://androidkt.com/how-embedding-layer-work-in-keras/</a:t>
            </a:r>
          </a:p>
        </p:txBody>
      </p:sp>
      <p:sp>
        <p:nvSpPr>
          <p:cNvPr id="7" name="Rectangle 6">
            <a:extLst>
              <a:ext uri="{FF2B5EF4-FFF2-40B4-BE49-F238E27FC236}">
                <a16:creationId xmlns:a16="http://schemas.microsoft.com/office/drawing/2014/main" id="{20FAAACE-96F1-4B3B-89D0-C29F4B2F1450}"/>
              </a:ext>
            </a:extLst>
          </p:cNvPr>
          <p:cNvSpPr/>
          <p:nvPr/>
        </p:nvSpPr>
        <p:spPr>
          <a:xfrm>
            <a:off x="1018948" y="5061603"/>
            <a:ext cx="5287312" cy="13464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600" dirty="0">
                <a:solidFill>
                  <a:schemeClr val="accent2">
                    <a:lumMod val="75000"/>
                  </a:schemeClr>
                </a:solidFill>
                <a:latin typeface="Consolas" panose="020B0609020204030204" pitchFamily="49" charset="0"/>
              </a:rPr>
              <a:t>Embedding</a:t>
            </a:r>
            <a:r>
              <a:rPr lang="en-GB" sz="1600" dirty="0">
                <a:latin typeface="Consolas" panose="020B0609020204030204" pitchFamily="49" charset="0"/>
              </a:rPr>
              <a:t>(</a:t>
            </a:r>
            <a:r>
              <a:rPr lang="en-GB" sz="1600" dirty="0" err="1">
                <a:solidFill>
                  <a:srgbClr val="FFC000"/>
                </a:solidFill>
                <a:latin typeface="Consolas" panose="020B0609020204030204" pitchFamily="49" charset="0"/>
              </a:rPr>
              <a:t>input_dim</a:t>
            </a:r>
            <a:r>
              <a:rPr lang="en-GB" sz="1600" dirty="0">
                <a:latin typeface="Consolas" panose="020B0609020204030204" pitchFamily="49" charset="0"/>
              </a:rPr>
              <a:t>=VOCAB_SIZE,</a:t>
            </a:r>
          </a:p>
          <a:p>
            <a:r>
              <a:rPr lang="en-GB" sz="1600" dirty="0">
                <a:latin typeface="Consolas" panose="020B0609020204030204" pitchFamily="49" charset="0"/>
              </a:rPr>
              <a:t>          </a:t>
            </a:r>
            <a:r>
              <a:rPr lang="en-GB" sz="1600" dirty="0" err="1">
                <a:solidFill>
                  <a:srgbClr val="FFC000"/>
                </a:solidFill>
                <a:latin typeface="Consolas" panose="020B0609020204030204" pitchFamily="49" charset="0"/>
              </a:rPr>
              <a:t>output_dim</a:t>
            </a:r>
            <a:r>
              <a:rPr lang="en-GB" sz="1600" dirty="0">
                <a:latin typeface="Consolas" panose="020B0609020204030204" pitchFamily="49" charset="0"/>
              </a:rPr>
              <a:t>=EMBEDDING_SIZE,		 		     </a:t>
            </a:r>
            <a:r>
              <a:rPr lang="en-GB" sz="1600" dirty="0" err="1">
                <a:solidFill>
                  <a:srgbClr val="FFC000"/>
                </a:solidFill>
                <a:latin typeface="Consolas" panose="020B0609020204030204" pitchFamily="49" charset="0"/>
              </a:rPr>
              <a:t>input_length</a:t>
            </a:r>
            <a:r>
              <a:rPr lang="en-GB" sz="1600" dirty="0">
                <a:latin typeface="Consolas" panose="020B0609020204030204" pitchFamily="49" charset="0"/>
              </a:rPr>
              <a:t>=MAX_SEQUENCE_LENGTH))</a:t>
            </a:r>
          </a:p>
        </p:txBody>
      </p:sp>
    </p:spTree>
    <p:extLst>
      <p:ext uri="{BB962C8B-B14F-4D97-AF65-F5344CB8AC3E}">
        <p14:creationId xmlns:p14="http://schemas.microsoft.com/office/powerpoint/2010/main" val="337372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5048-A655-443E-B6E6-2099AD2F41E7}"/>
              </a:ext>
            </a:extLst>
          </p:cNvPr>
          <p:cNvSpPr>
            <a:spLocks noGrp="1"/>
          </p:cNvSpPr>
          <p:nvPr>
            <p:ph type="title"/>
          </p:nvPr>
        </p:nvSpPr>
        <p:spPr/>
        <p:txBody>
          <a:bodyPr/>
          <a:lstStyle/>
          <a:p>
            <a:r>
              <a:rPr lang="en-SG" dirty="0"/>
              <a:t>2-1 WHAT IS RNN?</a:t>
            </a:r>
            <a:endParaRPr lang="en-GB" dirty="0"/>
          </a:p>
        </p:txBody>
      </p:sp>
      <p:sp>
        <p:nvSpPr>
          <p:cNvPr id="3" name="Content Placeholder 2">
            <a:extLst>
              <a:ext uri="{FF2B5EF4-FFF2-40B4-BE49-F238E27FC236}">
                <a16:creationId xmlns:a16="http://schemas.microsoft.com/office/drawing/2014/main" id="{7109A7FD-8CF4-401C-A26F-D69ABE1D6618}"/>
              </a:ext>
            </a:extLst>
          </p:cNvPr>
          <p:cNvSpPr>
            <a:spLocks noGrp="1"/>
          </p:cNvSpPr>
          <p:nvPr>
            <p:ph idx="1"/>
          </p:nvPr>
        </p:nvSpPr>
        <p:spPr>
          <a:xfrm>
            <a:off x="551919" y="2173735"/>
            <a:ext cx="6496581" cy="1295400"/>
          </a:xfrm>
        </p:spPr>
        <p:txBody>
          <a:bodyPr>
            <a:normAutofit fontScale="92500" lnSpcReduction="10000"/>
          </a:bodyPr>
          <a:lstStyle/>
          <a:p>
            <a:pPr marL="0" indent="0" algn="ctr">
              <a:buNone/>
            </a:pPr>
            <a:r>
              <a:rPr lang="en-SG" sz="2400" dirty="0">
                <a:solidFill>
                  <a:schemeClr val="accent2">
                    <a:lumMod val="75000"/>
                  </a:schemeClr>
                </a:solidFill>
              </a:rPr>
              <a:t>deep this love but love workshop I learning I don’t</a:t>
            </a:r>
          </a:p>
          <a:p>
            <a:pPr marL="0" indent="0" algn="ctr">
              <a:buNone/>
            </a:pPr>
            <a:r>
              <a:rPr lang="en-SG" sz="2400" dirty="0">
                <a:solidFill>
                  <a:schemeClr val="accent2">
                    <a:lumMod val="75000"/>
                  </a:schemeClr>
                </a:solidFill>
              </a:rPr>
              <a:t>I don’t love deep learning but I love this workshop</a:t>
            </a:r>
          </a:p>
          <a:p>
            <a:pPr marL="0" indent="0" algn="ctr">
              <a:buNone/>
            </a:pPr>
            <a:r>
              <a:rPr lang="en-SG" sz="2400" dirty="0">
                <a:solidFill>
                  <a:schemeClr val="accent2">
                    <a:lumMod val="75000"/>
                  </a:schemeClr>
                </a:solidFill>
              </a:rPr>
              <a:t>I love deep learning but I don’t love this workshop</a:t>
            </a:r>
            <a:endParaRPr lang="en-GB" sz="2400" dirty="0">
              <a:solidFill>
                <a:schemeClr val="accent2">
                  <a:lumMod val="75000"/>
                </a:schemeClr>
              </a:solidFill>
            </a:endParaRPr>
          </a:p>
        </p:txBody>
      </p:sp>
      <p:sp>
        <p:nvSpPr>
          <p:cNvPr id="4" name="Footer Placeholder 3">
            <a:extLst>
              <a:ext uri="{FF2B5EF4-FFF2-40B4-BE49-F238E27FC236}">
                <a16:creationId xmlns:a16="http://schemas.microsoft.com/office/drawing/2014/main" id="{3A05C99C-31EB-4DB9-9D69-4470691D6EB7}"/>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8CE1B473-BFA3-45DC-9C64-C29B39D4AA9A}"/>
              </a:ext>
            </a:extLst>
          </p:cNvPr>
          <p:cNvSpPr>
            <a:spLocks noGrp="1"/>
          </p:cNvSpPr>
          <p:nvPr>
            <p:ph type="sldNum" sz="quarter" idx="12"/>
          </p:nvPr>
        </p:nvSpPr>
        <p:spPr/>
        <p:txBody>
          <a:bodyPr/>
          <a:lstStyle/>
          <a:p>
            <a:fld id="{F0583CF7-0939-4046-9760-D0DA58C8B313}" type="slidenum">
              <a:rPr lang="en-GB" smtClean="0"/>
              <a:t>14</a:t>
            </a:fld>
            <a:endParaRPr lang="en-GB"/>
          </a:p>
        </p:txBody>
      </p:sp>
      <p:sp>
        <p:nvSpPr>
          <p:cNvPr id="11" name="TextBox 10">
            <a:extLst>
              <a:ext uri="{FF2B5EF4-FFF2-40B4-BE49-F238E27FC236}">
                <a16:creationId xmlns:a16="http://schemas.microsoft.com/office/drawing/2014/main" id="{6576EC9B-D367-4959-A712-AEC792063E28}"/>
              </a:ext>
            </a:extLst>
          </p:cNvPr>
          <p:cNvSpPr txBox="1"/>
          <p:nvPr/>
        </p:nvSpPr>
        <p:spPr>
          <a:xfrm>
            <a:off x="828143" y="3886072"/>
            <a:ext cx="5744107" cy="1815882"/>
          </a:xfrm>
          <a:prstGeom prst="rect">
            <a:avLst/>
          </a:prstGeom>
          <a:noFill/>
        </p:spPr>
        <p:txBody>
          <a:bodyPr wrap="square">
            <a:spAutoFit/>
          </a:bodyPr>
          <a:lstStyle/>
          <a:p>
            <a:r>
              <a:rPr lang="en-GB" sz="2800" b="1" dirty="0"/>
              <a:t>Recurrent Neural Network(RNN) </a:t>
            </a:r>
            <a:r>
              <a:rPr lang="en-GB" sz="2800" dirty="0"/>
              <a:t>are a type of Neural Network where the </a:t>
            </a:r>
            <a:r>
              <a:rPr lang="en-GB" sz="2800" dirty="0">
                <a:solidFill>
                  <a:schemeClr val="accent5">
                    <a:lumMod val="75000"/>
                  </a:schemeClr>
                </a:solidFill>
              </a:rPr>
              <a:t>output from previous step</a:t>
            </a:r>
            <a:r>
              <a:rPr lang="en-GB" sz="2800" dirty="0"/>
              <a:t> are fed as </a:t>
            </a:r>
            <a:r>
              <a:rPr lang="en-GB" sz="2800" dirty="0">
                <a:solidFill>
                  <a:schemeClr val="accent5">
                    <a:lumMod val="75000"/>
                  </a:schemeClr>
                </a:solidFill>
              </a:rPr>
              <a:t>input to the current step</a:t>
            </a:r>
            <a:r>
              <a:rPr lang="en-GB" sz="2800" dirty="0"/>
              <a:t>. </a:t>
            </a:r>
          </a:p>
        </p:txBody>
      </p:sp>
      <p:pic>
        <p:nvPicPr>
          <p:cNvPr id="5122" name="Picture 2">
            <a:extLst>
              <a:ext uri="{FF2B5EF4-FFF2-40B4-BE49-F238E27FC236}">
                <a16:creationId xmlns:a16="http://schemas.microsoft.com/office/drawing/2014/main" id="{91DB3C61-86E0-482B-813A-F96F6368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500" y="763358"/>
            <a:ext cx="5358681" cy="5594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87B6EE0-969A-4141-A4DC-C7BDAED6B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204" y="881766"/>
            <a:ext cx="2394349" cy="5195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B3ED65-10DA-431D-9229-DDF202A77A73}"/>
              </a:ext>
            </a:extLst>
          </p:cNvPr>
          <p:cNvSpPr txBox="1"/>
          <p:nvPr/>
        </p:nvSpPr>
        <p:spPr>
          <a:xfrm>
            <a:off x="0" y="6488668"/>
            <a:ext cx="9297865" cy="369332"/>
          </a:xfrm>
          <a:prstGeom prst="rect">
            <a:avLst/>
          </a:prstGeom>
          <a:noFill/>
        </p:spPr>
        <p:txBody>
          <a:bodyPr wrap="square">
            <a:spAutoFit/>
          </a:bodyPr>
          <a:lstStyle/>
          <a:p>
            <a:r>
              <a:rPr lang="en-GB" dirty="0">
                <a:solidFill>
                  <a:schemeClr val="accent2">
                    <a:lumMod val="60000"/>
                    <a:lumOff val="40000"/>
                  </a:schemeClr>
                </a:solidFill>
              </a:rPr>
              <a:t>https://www.analyticsvidhya.com/blog/2017/12/introduction-to-recurrent-neural-networks/</a:t>
            </a:r>
          </a:p>
        </p:txBody>
      </p:sp>
    </p:spTree>
    <p:extLst>
      <p:ext uri="{BB962C8B-B14F-4D97-AF65-F5344CB8AC3E}">
        <p14:creationId xmlns:p14="http://schemas.microsoft.com/office/powerpoint/2010/main" val="15090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BE98C6C4-DB32-4A93-B9F1-8100BBCA5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428" y="1931210"/>
            <a:ext cx="4955615" cy="830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C16441-B284-416A-85A7-C8CC8E7B36C4}"/>
              </a:ext>
            </a:extLst>
          </p:cNvPr>
          <p:cNvSpPr>
            <a:spLocks noGrp="1"/>
          </p:cNvSpPr>
          <p:nvPr>
            <p:ph type="title"/>
          </p:nvPr>
        </p:nvSpPr>
        <p:spPr/>
        <p:txBody>
          <a:bodyPr/>
          <a:lstStyle/>
          <a:p>
            <a:r>
              <a:rPr lang="en-SG" dirty="0"/>
              <a:t>2-2-1 STRUCTURE OF RNN</a:t>
            </a:r>
            <a:endParaRPr lang="en-GB" dirty="0"/>
          </a:p>
        </p:txBody>
      </p:sp>
      <p:sp>
        <p:nvSpPr>
          <p:cNvPr id="4" name="Footer Placeholder 3">
            <a:extLst>
              <a:ext uri="{FF2B5EF4-FFF2-40B4-BE49-F238E27FC236}">
                <a16:creationId xmlns:a16="http://schemas.microsoft.com/office/drawing/2014/main" id="{A9F8C5BE-5345-4C53-89DA-C5557665FD0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5D4D95B6-2EC0-47BC-B1E9-817CC563E1D7}"/>
              </a:ext>
            </a:extLst>
          </p:cNvPr>
          <p:cNvSpPr>
            <a:spLocks noGrp="1"/>
          </p:cNvSpPr>
          <p:nvPr>
            <p:ph type="sldNum" sz="quarter" idx="12"/>
          </p:nvPr>
        </p:nvSpPr>
        <p:spPr/>
        <p:txBody>
          <a:bodyPr/>
          <a:lstStyle/>
          <a:p>
            <a:fld id="{F0583CF7-0939-4046-9760-D0DA58C8B313}" type="slidenum">
              <a:rPr lang="en-GB" smtClean="0"/>
              <a:t>15</a:t>
            </a:fld>
            <a:endParaRPr lang="en-GB"/>
          </a:p>
        </p:txBody>
      </p:sp>
      <p:pic>
        <p:nvPicPr>
          <p:cNvPr id="6" name="Picture 5">
            <a:extLst>
              <a:ext uri="{FF2B5EF4-FFF2-40B4-BE49-F238E27FC236}">
                <a16:creationId xmlns:a16="http://schemas.microsoft.com/office/drawing/2014/main" id="{66AD3385-CAE9-4690-ACBC-F544C414C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 y="1910246"/>
            <a:ext cx="3325050" cy="987124"/>
          </a:xfrm>
          <a:prstGeom prst="rect">
            <a:avLst/>
          </a:prstGeom>
        </p:spPr>
      </p:pic>
      <p:pic>
        <p:nvPicPr>
          <p:cNvPr id="1028" name="Picture 4">
            <a:extLst>
              <a:ext uri="{FF2B5EF4-FFF2-40B4-BE49-F238E27FC236}">
                <a16:creationId xmlns:a16="http://schemas.microsoft.com/office/drawing/2014/main" id="{143BBE8F-48F5-4300-A49A-154CC085D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7183" y="1409880"/>
            <a:ext cx="2638317" cy="40382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A5A243-3301-4886-BB3A-5C2EDD067E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125" y="2897370"/>
            <a:ext cx="7773614" cy="3169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ED0AA5-918F-4825-9C87-5802E0893D6C}"/>
              </a:ext>
            </a:extLst>
          </p:cNvPr>
          <p:cNvSpPr txBox="1"/>
          <p:nvPr/>
        </p:nvSpPr>
        <p:spPr>
          <a:xfrm>
            <a:off x="0" y="6488668"/>
            <a:ext cx="9297865" cy="369332"/>
          </a:xfrm>
          <a:prstGeom prst="rect">
            <a:avLst/>
          </a:prstGeom>
          <a:noFill/>
        </p:spPr>
        <p:txBody>
          <a:bodyPr wrap="square">
            <a:spAutoFit/>
          </a:bodyPr>
          <a:lstStyle/>
          <a:p>
            <a:r>
              <a:rPr lang="en-GB" dirty="0">
                <a:solidFill>
                  <a:schemeClr val="accent2">
                    <a:lumMod val="60000"/>
                    <a:lumOff val="40000"/>
                  </a:schemeClr>
                </a:solidFill>
              </a:rPr>
              <a:t>https://www.analyticsvidhya.com/blog/2017/12/introduction-to-recurrent-neural-networks/</a:t>
            </a:r>
          </a:p>
        </p:txBody>
      </p:sp>
    </p:spTree>
    <p:extLst>
      <p:ext uri="{BB962C8B-B14F-4D97-AF65-F5344CB8AC3E}">
        <p14:creationId xmlns:p14="http://schemas.microsoft.com/office/powerpoint/2010/main" val="68379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16441-B284-416A-85A7-C8CC8E7B36C4}"/>
              </a:ext>
            </a:extLst>
          </p:cNvPr>
          <p:cNvSpPr>
            <a:spLocks noGrp="1"/>
          </p:cNvSpPr>
          <p:nvPr>
            <p:ph type="title"/>
          </p:nvPr>
        </p:nvSpPr>
        <p:spPr/>
        <p:txBody>
          <a:bodyPr/>
          <a:lstStyle/>
          <a:p>
            <a:r>
              <a:rPr lang="en-SG" dirty="0"/>
              <a:t>2-2-2 VANISHING GRADIENT PROBLEM</a:t>
            </a:r>
            <a:endParaRPr lang="en-GB" dirty="0"/>
          </a:p>
        </p:txBody>
      </p:sp>
      <p:sp>
        <p:nvSpPr>
          <p:cNvPr id="4" name="Footer Placeholder 3">
            <a:extLst>
              <a:ext uri="{FF2B5EF4-FFF2-40B4-BE49-F238E27FC236}">
                <a16:creationId xmlns:a16="http://schemas.microsoft.com/office/drawing/2014/main" id="{A9F8C5BE-5345-4C53-89DA-C5557665FD0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5D4D95B6-2EC0-47BC-B1E9-817CC563E1D7}"/>
              </a:ext>
            </a:extLst>
          </p:cNvPr>
          <p:cNvSpPr>
            <a:spLocks noGrp="1"/>
          </p:cNvSpPr>
          <p:nvPr>
            <p:ph type="sldNum" sz="quarter" idx="12"/>
          </p:nvPr>
        </p:nvSpPr>
        <p:spPr/>
        <p:txBody>
          <a:bodyPr/>
          <a:lstStyle/>
          <a:p>
            <a:fld id="{F0583CF7-0939-4046-9760-D0DA58C8B313}" type="slidenum">
              <a:rPr lang="en-GB" smtClean="0"/>
              <a:t>16</a:t>
            </a:fld>
            <a:endParaRPr lang="en-GB"/>
          </a:p>
        </p:txBody>
      </p:sp>
      <p:sp>
        <p:nvSpPr>
          <p:cNvPr id="11" name="TextBox 10">
            <a:extLst>
              <a:ext uri="{FF2B5EF4-FFF2-40B4-BE49-F238E27FC236}">
                <a16:creationId xmlns:a16="http://schemas.microsoft.com/office/drawing/2014/main" id="{77466D1B-6366-4510-84CE-39410727C1F5}"/>
              </a:ext>
            </a:extLst>
          </p:cNvPr>
          <p:cNvSpPr txBox="1"/>
          <p:nvPr/>
        </p:nvSpPr>
        <p:spPr>
          <a:xfrm>
            <a:off x="275771" y="6423198"/>
            <a:ext cx="8953500" cy="338554"/>
          </a:xfrm>
          <a:prstGeom prst="rect">
            <a:avLst/>
          </a:prstGeom>
          <a:noFill/>
        </p:spPr>
        <p:txBody>
          <a:bodyPr wrap="square">
            <a:spAutoFit/>
          </a:bodyPr>
          <a:lstStyle/>
          <a:p>
            <a:r>
              <a:rPr lang="en-GB" sz="1600" dirty="0">
                <a:solidFill>
                  <a:schemeClr val="accent2">
                    <a:lumMod val="60000"/>
                    <a:lumOff val="40000"/>
                  </a:schemeClr>
                </a:solidFill>
              </a:rPr>
              <a:t>https://www.superdatascience.com/recurrent-neural-networks-rnn-the-vanishing-gradient-problem/</a:t>
            </a:r>
          </a:p>
        </p:txBody>
      </p:sp>
      <p:sp>
        <p:nvSpPr>
          <p:cNvPr id="7" name="TextBox 6">
            <a:extLst>
              <a:ext uri="{FF2B5EF4-FFF2-40B4-BE49-F238E27FC236}">
                <a16:creationId xmlns:a16="http://schemas.microsoft.com/office/drawing/2014/main" id="{4499041F-17AE-43A6-A238-B75077D40DD7}"/>
              </a:ext>
            </a:extLst>
          </p:cNvPr>
          <p:cNvSpPr txBox="1"/>
          <p:nvPr/>
        </p:nvSpPr>
        <p:spPr>
          <a:xfrm>
            <a:off x="1163782" y="2327564"/>
            <a:ext cx="5669280" cy="523220"/>
          </a:xfrm>
          <a:prstGeom prst="rect">
            <a:avLst/>
          </a:prstGeom>
          <a:noFill/>
        </p:spPr>
        <p:txBody>
          <a:bodyPr wrap="square" rtlCol="0">
            <a:spAutoFit/>
          </a:bodyPr>
          <a:lstStyle/>
          <a:p>
            <a:r>
              <a:rPr lang="en-SG" sz="2800" b="1" dirty="0">
                <a:solidFill>
                  <a:srgbClr val="002060"/>
                </a:solidFill>
              </a:rPr>
              <a:t>The colour of the sky is </a:t>
            </a:r>
            <a:r>
              <a:rPr lang="en-SG" sz="2800" b="1" u="sng" dirty="0">
                <a:solidFill>
                  <a:srgbClr val="002060"/>
                </a:solidFill>
              </a:rPr>
              <a:t>__         __.</a:t>
            </a:r>
            <a:endParaRPr lang="en-GB" sz="2800" b="1" u="sng" dirty="0">
              <a:solidFill>
                <a:srgbClr val="002060"/>
              </a:solidFill>
            </a:endParaRPr>
          </a:p>
        </p:txBody>
      </p:sp>
      <p:sp>
        <p:nvSpPr>
          <p:cNvPr id="8" name="TextBox 7">
            <a:extLst>
              <a:ext uri="{FF2B5EF4-FFF2-40B4-BE49-F238E27FC236}">
                <a16:creationId xmlns:a16="http://schemas.microsoft.com/office/drawing/2014/main" id="{F9E23E12-81B9-483F-AA21-62867B0EA0ED}"/>
              </a:ext>
            </a:extLst>
          </p:cNvPr>
          <p:cNvSpPr txBox="1"/>
          <p:nvPr/>
        </p:nvSpPr>
        <p:spPr>
          <a:xfrm>
            <a:off x="5059680" y="2308465"/>
            <a:ext cx="1341120" cy="523220"/>
          </a:xfrm>
          <a:prstGeom prst="rect">
            <a:avLst/>
          </a:prstGeom>
          <a:noFill/>
        </p:spPr>
        <p:txBody>
          <a:bodyPr wrap="square" lIns="91440" tIns="45720" rIns="91440" bIns="45720" rtlCol="0" anchor="t">
            <a:spAutoFit/>
          </a:bodyPr>
          <a:lstStyle/>
          <a:p>
            <a:r>
              <a:rPr lang="en-SG" sz="2800" b="1" dirty="0">
                <a:solidFill>
                  <a:schemeClr val="accent2">
                    <a:lumMod val="75000"/>
                  </a:schemeClr>
                </a:solidFill>
              </a:rPr>
              <a:t>BLUE</a:t>
            </a:r>
            <a:endParaRPr lang="en-GB" sz="2800" b="1" dirty="0">
              <a:solidFill>
                <a:schemeClr val="accent2">
                  <a:lumMod val="75000"/>
                </a:schemeClr>
              </a:solidFill>
            </a:endParaRPr>
          </a:p>
        </p:txBody>
      </p:sp>
      <p:sp>
        <p:nvSpPr>
          <p:cNvPr id="9" name="TextBox 8">
            <a:extLst>
              <a:ext uri="{FF2B5EF4-FFF2-40B4-BE49-F238E27FC236}">
                <a16:creationId xmlns:a16="http://schemas.microsoft.com/office/drawing/2014/main" id="{F406758A-0D5B-43AA-BEA2-0E8704157F30}"/>
              </a:ext>
            </a:extLst>
          </p:cNvPr>
          <p:cNvSpPr txBox="1"/>
          <p:nvPr/>
        </p:nvSpPr>
        <p:spPr>
          <a:xfrm>
            <a:off x="1163782" y="3602404"/>
            <a:ext cx="8395854" cy="2062103"/>
          </a:xfrm>
          <a:prstGeom prst="rect">
            <a:avLst/>
          </a:prstGeom>
          <a:noFill/>
        </p:spPr>
        <p:txBody>
          <a:bodyPr wrap="square" rtlCol="0">
            <a:spAutoFit/>
          </a:bodyPr>
          <a:lstStyle/>
          <a:p>
            <a:r>
              <a:rPr lang="en-SG" sz="3200" b="1" dirty="0">
                <a:solidFill>
                  <a:srgbClr val="002060"/>
                </a:solidFill>
              </a:rPr>
              <a:t>I spent over 20 years living in a small village in France. I then moved to Germany.</a:t>
            </a:r>
          </a:p>
          <a:p>
            <a:r>
              <a:rPr lang="en-SG" sz="3200" b="1" dirty="0">
                <a:solidFill>
                  <a:srgbClr val="002060"/>
                </a:solidFill>
              </a:rPr>
              <a:t>…… (100 lines)</a:t>
            </a:r>
          </a:p>
          <a:p>
            <a:r>
              <a:rPr lang="en-SG" sz="3200" b="1" dirty="0">
                <a:solidFill>
                  <a:srgbClr val="002060"/>
                </a:solidFill>
              </a:rPr>
              <a:t>But I can’t really speak fluent _______.</a:t>
            </a:r>
            <a:endParaRPr lang="en-GB" sz="3200" b="1" dirty="0">
              <a:solidFill>
                <a:srgbClr val="002060"/>
              </a:solidFill>
            </a:endParaRPr>
          </a:p>
        </p:txBody>
      </p:sp>
      <p:sp>
        <p:nvSpPr>
          <p:cNvPr id="10" name="TextBox 9">
            <a:extLst>
              <a:ext uri="{FF2B5EF4-FFF2-40B4-BE49-F238E27FC236}">
                <a16:creationId xmlns:a16="http://schemas.microsoft.com/office/drawing/2014/main" id="{5368ABE6-069C-43DF-96CB-E2FC960CB624}"/>
              </a:ext>
            </a:extLst>
          </p:cNvPr>
          <p:cNvSpPr txBox="1"/>
          <p:nvPr/>
        </p:nvSpPr>
        <p:spPr>
          <a:xfrm>
            <a:off x="6300928" y="5016858"/>
            <a:ext cx="1428042" cy="523220"/>
          </a:xfrm>
          <a:prstGeom prst="rect">
            <a:avLst/>
          </a:prstGeom>
          <a:noFill/>
        </p:spPr>
        <p:txBody>
          <a:bodyPr wrap="square" lIns="91440" tIns="45720" rIns="91440" bIns="45720" rtlCol="0" anchor="t">
            <a:spAutoFit/>
          </a:bodyPr>
          <a:lstStyle/>
          <a:p>
            <a:r>
              <a:rPr lang="en-SG" sz="2800" b="1" dirty="0">
                <a:solidFill>
                  <a:schemeClr val="accent2">
                    <a:lumMod val="75000"/>
                  </a:schemeClr>
                </a:solidFill>
              </a:rPr>
              <a:t>German</a:t>
            </a:r>
            <a:endParaRPr lang="en-GB" sz="2800" b="1" dirty="0">
              <a:solidFill>
                <a:schemeClr val="accent2">
                  <a:lumMod val="75000"/>
                </a:schemeClr>
              </a:solidFill>
            </a:endParaRPr>
          </a:p>
        </p:txBody>
      </p:sp>
      <p:pic>
        <p:nvPicPr>
          <p:cNvPr id="3074" name="Picture 2" descr="Recurrent Neural Networks (RNN) - The Vanishing Gradient Problem - Blogs  SuperDataScience - Big Data | Analytics Careers | Mentors | Success">
            <a:extLst>
              <a:ext uri="{FF2B5EF4-FFF2-40B4-BE49-F238E27FC236}">
                <a16:creationId xmlns:a16="http://schemas.microsoft.com/office/drawing/2014/main" id="{D28680CD-C582-4D52-85E5-B952DD141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22" b="6332"/>
          <a:stretch/>
        </p:blipFill>
        <p:spPr bwMode="auto">
          <a:xfrm>
            <a:off x="689804" y="1797794"/>
            <a:ext cx="10478068" cy="447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2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403F-A604-47DD-BC79-DB1A23701FE3}"/>
              </a:ext>
            </a:extLst>
          </p:cNvPr>
          <p:cNvSpPr>
            <a:spLocks noGrp="1"/>
          </p:cNvSpPr>
          <p:nvPr>
            <p:ph type="title"/>
          </p:nvPr>
        </p:nvSpPr>
        <p:spPr>
          <a:xfrm>
            <a:off x="889663" y="507142"/>
            <a:ext cx="9720072" cy="1499616"/>
          </a:xfrm>
        </p:spPr>
        <p:txBody>
          <a:bodyPr/>
          <a:lstStyle/>
          <a:p>
            <a:r>
              <a:rPr lang="en-SG" dirty="0"/>
              <a:t>2-3 Improvement over VANILLA RNN</a:t>
            </a:r>
            <a:endParaRPr lang="en-GB" dirty="0"/>
          </a:p>
        </p:txBody>
      </p:sp>
      <p:sp>
        <p:nvSpPr>
          <p:cNvPr id="4" name="Footer Placeholder 3">
            <a:extLst>
              <a:ext uri="{FF2B5EF4-FFF2-40B4-BE49-F238E27FC236}">
                <a16:creationId xmlns:a16="http://schemas.microsoft.com/office/drawing/2014/main" id="{BD81E043-629D-4F41-B37B-D891E55AEBD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70917665-CAD2-47DD-B140-7FC515485CBA}"/>
              </a:ext>
            </a:extLst>
          </p:cNvPr>
          <p:cNvSpPr>
            <a:spLocks noGrp="1"/>
          </p:cNvSpPr>
          <p:nvPr>
            <p:ph type="sldNum" sz="quarter" idx="12"/>
          </p:nvPr>
        </p:nvSpPr>
        <p:spPr/>
        <p:txBody>
          <a:bodyPr/>
          <a:lstStyle/>
          <a:p>
            <a:fld id="{F0583CF7-0939-4046-9760-D0DA58C8B313}" type="slidenum">
              <a:rPr lang="en-GB" smtClean="0"/>
              <a:t>17</a:t>
            </a:fld>
            <a:endParaRPr lang="en-GB"/>
          </a:p>
        </p:txBody>
      </p:sp>
      <p:pic>
        <p:nvPicPr>
          <p:cNvPr id="14" name="Picture 13" descr="Diagram&#10;&#10;Description automatically generated">
            <a:extLst>
              <a:ext uri="{FF2B5EF4-FFF2-40B4-BE49-F238E27FC236}">
                <a16:creationId xmlns:a16="http://schemas.microsoft.com/office/drawing/2014/main" id="{283BEDC4-545F-4EB6-95FC-874FB4769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7" y="2057941"/>
            <a:ext cx="12007226" cy="3611548"/>
          </a:xfrm>
          <a:prstGeom prst="rect">
            <a:avLst/>
          </a:prstGeom>
        </p:spPr>
      </p:pic>
      <p:sp>
        <p:nvSpPr>
          <p:cNvPr id="20" name="TextBox 19">
            <a:extLst>
              <a:ext uri="{FF2B5EF4-FFF2-40B4-BE49-F238E27FC236}">
                <a16:creationId xmlns:a16="http://schemas.microsoft.com/office/drawing/2014/main" id="{5F3EB5E9-38B2-4517-B6B4-8F9103663BDE}"/>
              </a:ext>
            </a:extLst>
          </p:cNvPr>
          <p:cNvSpPr txBox="1"/>
          <p:nvPr/>
        </p:nvSpPr>
        <p:spPr>
          <a:xfrm>
            <a:off x="4613243" y="5346324"/>
            <a:ext cx="3180418" cy="646331"/>
          </a:xfrm>
          <a:prstGeom prst="rect">
            <a:avLst/>
          </a:prstGeom>
          <a:noFill/>
        </p:spPr>
        <p:txBody>
          <a:bodyPr wrap="square">
            <a:spAutoFit/>
          </a:bodyPr>
          <a:lstStyle/>
          <a:p>
            <a:r>
              <a:rPr lang="en-GB" b="1" i="0" cap="all" dirty="0">
                <a:solidFill>
                  <a:srgbClr val="1A1A1A"/>
                </a:solidFill>
                <a:effectLst/>
                <a:latin typeface="Merriweather"/>
              </a:rPr>
              <a:t>LONG-SHORT TERM MEMORY</a:t>
            </a:r>
            <a:br>
              <a:rPr lang="en-GB" dirty="0"/>
            </a:br>
            <a:endParaRPr lang="en-GB" dirty="0"/>
          </a:p>
        </p:txBody>
      </p:sp>
      <p:sp>
        <p:nvSpPr>
          <p:cNvPr id="22" name="TextBox 21">
            <a:extLst>
              <a:ext uri="{FF2B5EF4-FFF2-40B4-BE49-F238E27FC236}">
                <a16:creationId xmlns:a16="http://schemas.microsoft.com/office/drawing/2014/main" id="{F9639A05-4149-482E-B8A7-EE712FCBE069}"/>
              </a:ext>
            </a:extLst>
          </p:cNvPr>
          <p:cNvSpPr txBox="1"/>
          <p:nvPr/>
        </p:nvSpPr>
        <p:spPr>
          <a:xfrm>
            <a:off x="8809482" y="5300158"/>
            <a:ext cx="2784348" cy="369332"/>
          </a:xfrm>
          <a:prstGeom prst="rect">
            <a:avLst/>
          </a:prstGeom>
          <a:noFill/>
        </p:spPr>
        <p:txBody>
          <a:bodyPr wrap="square">
            <a:spAutoFit/>
          </a:bodyPr>
          <a:lstStyle/>
          <a:p>
            <a:pPr algn="l"/>
            <a:r>
              <a:rPr lang="en-GB" sz="1800" b="1" i="0" cap="all" dirty="0">
                <a:solidFill>
                  <a:srgbClr val="1A1A1A"/>
                </a:solidFill>
                <a:effectLst/>
                <a:latin typeface="Merriweather"/>
              </a:rPr>
              <a:t>GATED RECURRENT UNIT</a:t>
            </a:r>
            <a:endParaRPr lang="en-GB" b="1" i="0" cap="all" dirty="0">
              <a:solidFill>
                <a:srgbClr val="1A1A1A"/>
              </a:solidFill>
              <a:effectLst/>
              <a:latin typeface="Merriweather"/>
            </a:endParaRPr>
          </a:p>
        </p:txBody>
      </p:sp>
    </p:spTree>
    <p:extLst>
      <p:ext uri="{BB962C8B-B14F-4D97-AF65-F5344CB8AC3E}">
        <p14:creationId xmlns:p14="http://schemas.microsoft.com/office/powerpoint/2010/main" val="233002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iagram&#10;&#10;Description automatically generated">
            <a:extLst>
              <a:ext uri="{FF2B5EF4-FFF2-40B4-BE49-F238E27FC236}">
                <a16:creationId xmlns:a16="http://schemas.microsoft.com/office/drawing/2014/main" id="{36831F43-FB2E-4185-AA59-68CC9F99F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60" y="643467"/>
            <a:ext cx="9170479" cy="5571066"/>
          </a:xfrm>
          <a:prstGeom prst="rect">
            <a:avLst/>
          </a:prstGeom>
        </p:spPr>
      </p:pic>
      <p:sp>
        <p:nvSpPr>
          <p:cNvPr id="4" name="Footer Placeholder 3">
            <a:extLst>
              <a:ext uri="{FF2B5EF4-FFF2-40B4-BE49-F238E27FC236}">
                <a16:creationId xmlns:a16="http://schemas.microsoft.com/office/drawing/2014/main" id="{BD81E043-629D-4F41-B37B-D891E55AEBD8}"/>
              </a:ext>
            </a:extLst>
          </p:cNvPr>
          <p:cNvSpPr>
            <a:spLocks noGrp="1"/>
          </p:cNvSpPr>
          <p:nvPr>
            <p:ph type="ftr" sz="quarter" idx="11"/>
          </p:nvPr>
        </p:nvSpPr>
        <p:spPr>
          <a:xfrm>
            <a:off x="4842932" y="6470704"/>
            <a:ext cx="5901459" cy="274320"/>
          </a:xfrm>
        </p:spPr>
        <p:txBody>
          <a:bodyPr vert="horz" lIns="91440" tIns="45720" rIns="91440" bIns="45720" rtlCol="0" anchor="ctr">
            <a:normAutofit/>
          </a:bodyPr>
          <a:lstStyle/>
          <a:p>
            <a:pPr>
              <a:spcAft>
                <a:spcPts val="600"/>
              </a:spcAft>
            </a:pPr>
            <a:r>
              <a:rPr lang="en-US" kern="1200" cap="all" baseline="0">
                <a:solidFill>
                  <a:schemeClr val="tx1">
                    <a:lumMod val="95000"/>
                    <a:lumOff val="5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70917665-CAD2-47DD-B140-7FC515485CB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F0583CF7-0939-4046-9760-D0DA58C8B313}" type="slidenum">
              <a:rPr lang="en-US" smtClean="0">
                <a:solidFill>
                  <a:schemeClr val="tx1">
                    <a:lumMod val="95000"/>
                    <a:lumOff val="5000"/>
                  </a:schemeClr>
                </a:solidFill>
              </a:rPr>
              <a:pPr>
                <a:spcAft>
                  <a:spcPts val="600"/>
                </a:spcAft>
              </a:pPr>
              <a:t>18</a:t>
            </a:fld>
            <a:endParaRPr lang="en-US">
              <a:solidFill>
                <a:schemeClr val="tx1">
                  <a:lumMod val="95000"/>
                  <a:lumOff val="5000"/>
                </a:schemeClr>
              </a:solidFill>
            </a:endParaRPr>
          </a:p>
        </p:txBody>
      </p:sp>
      <p:sp>
        <p:nvSpPr>
          <p:cNvPr id="14" name="Rectangle 13">
            <a:extLst>
              <a:ext uri="{FF2B5EF4-FFF2-40B4-BE49-F238E27FC236}">
                <a16:creationId xmlns:a16="http://schemas.microsoft.com/office/drawing/2014/main" id="{AA6764ED-693F-4ECE-971D-0D9277B6033E}"/>
              </a:ext>
            </a:extLst>
          </p:cNvPr>
          <p:cNvSpPr/>
          <p:nvPr/>
        </p:nvSpPr>
        <p:spPr>
          <a:xfrm>
            <a:off x="3156439" y="1956816"/>
            <a:ext cx="958361" cy="2961342"/>
          </a:xfrm>
          <a:custGeom>
            <a:avLst/>
            <a:gdLst>
              <a:gd name="connsiteX0" fmla="*/ 0 w 958361"/>
              <a:gd name="connsiteY0" fmla="*/ 0 h 2961342"/>
              <a:gd name="connsiteX1" fmla="*/ 479181 w 958361"/>
              <a:gd name="connsiteY1" fmla="*/ 0 h 2961342"/>
              <a:gd name="connsiteX2" fmla="*/ 958361 w 958361"/>
              <a:gd name="connsiteY2" fmla="*/ 0 h 2961342"/>
              <a:gd name="connsiteX3" fmla="*/ 958361 w 958361"/>
              <a:gd name="connsiteY3" fmla="*/ 621882 h 2961342"/>
              <a:gd name="connsiteX4" fmla="*/ 958361 w 958361"/>
              <a:gd name="connsiteY4" fmla="*/ 1243764 h 2961342"/>
              <a:gd name="connsiteX5" fmla="*/ 958361 w 958361"/>
              <a:gd name="connsiteY5" fmla="*/ 1747192 h 2961342"/>
              <a:gd name="connsiteX6" fmla="*/ 958361 w 958361"/>
              <a:gd name="connsiteY6" fmla="*/ 2250620 h 2961342"/>
              <a:gd name="connsiteX7" fmla="*/ 958361 w 958361"/>
              <a:gd name="connsiteY7" fmla="*/ 2961342 h 2961342"/>
              <a:gd name="connsiteX8" fmla="*/ 507931 w 958361"/>
              <a:gd name="connsiteY8" fmla="*/ 2961342 h 2961342"/>
              <a:gd name="connsiteX9" fmla="*/ 0 w 958361"/>
              <a:gd name="connsiteY9" fmla="*/ 2961342 h 2961342"/>
              <a:gd name="connsiteX10" fmla="*/ 0 w 958361"/>
              <a:gd name="connsiteY10" fmla="*/ 2339460 h 2961342"/>
              <a:gd name="connsiteX11" fmla="*/ 0 w 958361"/>
              <a:gd name="connsiteY11" fmla="*/ 1687965 h 2961342"/>
              <a:gd name="connsiteX12" fmla="*/ 0 w 958361"/>
              <a:gd name="connsiteY12" fmla="*/ 1095697 h 2961342"/>
              <a:gd name="connsiteX13" fmla="*/ 0 w 958361"/>
              <a:gd name="connsiteY13" fmla="*/ 592268 h 2961342"/>
              <a:gd name="connsiteX14" fmla="*/ 0 w 958361"/>
              <a:gd name="connsiteY14" fmla="*/ 0 h 296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361" h="2961342" extrusionOk="0">
                <a:moveTo>
                  <a:pt x="0" y="0"/>
                </a:moveTo>
                <a:cubicBezTo>
                  <a:pt x="124621" y="-13735"/>
                  <a:pt x="364135" y="15351"/>
                  <a:pt x="479181" y="0"/>
                </a:cubicBezTo>
                <a:cubicBezTo>
                  <a:pt x="594227" y="-15351"/>
                  <a:pt x="799812" y="13420"/>
                  <a:pt x="958361" y="0"/>
                </a:cubicBezTo>
                <a:cubicBezTo>
                  <a:pt x="983570" y="163039"/>
                  <a:pt x="936168" y="446816"/>
                  <a:pt x="958361" y="621882"/>
                </a:cubicBezTo>
                <a:cubicBezTo>
                  <a:pt x="980554" y="796948"/>
                  <a:pt x="989305" y="971035"/>
                  <a:pt x="958361" y="1243764"/>
                </a:cubicBezTo>
                <a:cubicBezTo>
                  <a:pt x="927417" y="1516493"/>
                  <a:pt x="952850" y="1519944"/>
                  <a:pt x="958361" y="1747192"/>
                </a:cubicBezTo>
                <a:cubicBezTo>
                  <a:pt x="963872" y="1974440"/>
                  <a:pt x="956589" y="2072518"/>
                  <a:pt x="958361" y="2250620"/>
                </a:cubicBezTo>
                <a:cubicBezTo>
                  <a:pt x="960133" y="2428722"/>
                  <a:pt x="951350" y="2764514"/>
                  <a:pt x="958361" y="2961342"/>
                </a:cubicBezTo>
                <a:cubicBezTo>
                  <a:pt x="832392" y="2958961"/>
                  <a:pt x="711114" y="2974252"/>
                  <a:pt x="507931" y="2961342"/>
                </a:cubicBezTo>
                <a:cubicBezTo>
                  <a:pt x="304748" y="2948433"/>
                  <a:pt x="184730" y="2972034"/>
                  <a:pt x="0" y="2961342"/>
                </a:cubicBezTo>
                <a:cubicBezTo>
                  <a:pt x="-14135" y="2796340"/>
                  <a:pt x="25214" y="2572708"/>
                  <a:pt x="0" y="2339460"/>
                </a:cubicBezTo>
                <a:cubicBezTo>
                  <a:pt x="-25214" y="2106212"/>
                  <a:pt x="8162" y="1903044"/>
                  <a:pt x="0" y="1687965"/>
                </a:cubicBezTo>
                <a:cubicBezTo>
                  <a:pt x="-8162" y="1472887"/>
                  <a:pt x="20428" y="1374903"/>
                  <a:pt x="0" y="1095697"/>
                </a:cubicBezTo>
                <a:cubicBezTo>
                  <a:pt x="-20428" y="816491"/>
                  <a:pt x="9278" y="821385"/>
                  <a:pt x="0" y="592268"/>
                </a:cubicBezTo>
                <a:cubicBezTo>
                  <a:pt x="-9278" y="363151"/>
                  <a:pt x="21856" y="245233"/>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5" name="Rectangle 14">
            <a:extLst>
              <a:ext uri="{FF2B5EF4-FFF2-40B4-BE49-F238E27FC236}">
                <a16:creationId xmlns:a16="http://schemas.microsoft.com/office/drawing/2014/main" id="{DF480478-E317-4E61-96AA-7C92B767B7FE}"/>
              </a:ext>
            </a:extLst>
          </p:cNvPr>
          <p:cNvSpPr/>
          <p:nvPr/>
        </p:nvSpPr>
        <p:spPr>
          <a:xfrm>
            <a:off x="4196283" y="2980944"/>
            <a:ext cx="958361" cy="1937214"/>
          </a:xfrm>
          <a:custGeom>
            <a:avLst/>
            <a:gdLst>
              <a:gd name="connsiteX0" fmla="*/ 0 w 958361"/>
              <a:gd name="connsiteY0" fmla="*/ 0 h 1937214"/>
              <a:gd name="connsiteX1" fmla="*/ 479181 w 958361"/>
              <a:gd name="connsiteY1" fmla="*/ 0 h 1937214"/>
              <a:gd name="connsiteX2" fmla="*/ 958361 w 958361"/>
              <a:gd name="connsiteY2" fmla="*/ 0 h 1937214"/>
              <a:gd name="connsiteX3" fmla="*/ 958361 w 958361"/>
              <a:gd name="connsiteY3" fmla="*/ 665110 h 1937214"/>
              <a:gd name="connsiteX4" fmla="*/ 958361 w 958361"/>
              <a:gd name="connsiteY4" fmla="*/ 1330220 h 1937214"/>
              <a:gd name="connsiteX5" fmla="*/ 958361 w 958361"/>
              <a:gd name="connsiteY5" fmla="*/ 1937214 h 1937214"/>
              <a:gd name="connsiteX6" fmla="*/ 507931 w 958361"/>
              <a:gd name="connsiteY6" fmla="*/ 1937214 h 1937214"/>
              <a:gd name="connsiteX7" fmla="*/ 0 w 958361"/>
              <a:gd name="connsiteY7" fmla="*/ 1937214 h 1937214"/>
              <a:gd name="connsiteX8" fmla="*/ 0 w 958361"/>
              <a:gd name="connsiteY8" fmla="*/ 1330220 h 1937214"/>
              <a:gd name="connsiteX9" fmla="*/ 0 w 958361"/>
              <a:gd name="connsiteY9" fmla="*/ 684482 h 1937214"/>
              <a:gd name="connsiteX10" fmla="*/ 0 w 958361"/>
              <a:gd name="connsiteY10" fmla="*/ 0 h 193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361" h="1937214" extrusionOk="0">
                <a:moveTo>
                  <a:pt x="0" y="0"/>
                </a:moveTo>
                <a:cubicBezTo>
                  <a:pt x="124621" y="-13735"/>
                  <a:pt x="364135" y="15351"/>
                  <a:pt x="479181" y="0"/>
                </a:cubicBezTo>
                <a:cubicBezTo>
                  <a:pt x="594227" y="-15351"/>
                  <a:pt x="799812" y="13420"/>
                  <a:pt x="958361" y="0"/>
                </a:cubicBezTo>
                <a:cubicBezTo>
                  <a:pt x="932869" y="289086"/>
                  <a:pt x="934846" y="487496"/>
                  <a:pt x="958361" y="665110"/>
                </a:cubicBezTo>
                <a:cubicBezTo>
                  <a:pt x="981877" y="842724"/>
                  <a:pt x="945291" y="1123140"/>
                  <a:pt x="958361" y="1330220"/>
                </a:cubicBezTo>
                <a:cubicBezTo>
                  <a:pt x="971432" y="1537300"/>
                  <a:pt x="960954" y="1648011"/>
                  <a:pt x="958361" y="1937214"/>
                </a:cubicBezTo>
                <a:cubicBezTo>
                  <a:pt x="739791" y="1957080"/>
                  <a:pt x="673947" y="1920496"/>
                  <a:pt x="507931" y="1937214"/>
                </a:cubicBezTo>
                <a:cubicBezTo>
                  <a:pt x="341915" y="1953933"/>
                  <a:pt x="183966" y="1937377"/>
                  <a:pt x="0" y="1937214"/>
                </a:cubicBezTo>
                <a:cubicBezTo>
                  <a:pt x="25604" y="1650205"/>
                  <a:pt x="-837" y="1465112"/>
                  <a:pt x="0" y="1330220"/>
                </a:cubicBezTo>
                <a:cubicBezTo>
                  <a:pt x="837" y="1195328"/>
                  <a:pt x="18235" y="848527"/>
                  <a:pt x="0" y="684482"/>
                </a:cubicBezTo>
                <a:cubicBezTo>
                  <a:pt x="-18235" y="520437"/>
                  <a:pt x="6659" y="29132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6" name="Rectangle 15">
            <a:extLst>
              <a:ext uri="{FF2B5EF4-FFF2-40B4-BE49-F238E27FC236}">
                <a16:creationId xmlns:a16="http://schemas.microsoft.com/office/drawing/2014/main" id="{5B61C656-2133-462B-B4A7-35290251E32D}"/>
              </a:ext>
            </a:extLst>
          </p:cNvPr>
          <p:cNvSpPr/>
          <p:nvPr/>
        </p:nvSpPr>
        <p:spPr>
          <a:xfrm>
            <a:off x="1510760" y="1737327"/>
            <a:ext cx="8721667" cy="798157"/>
          </a:xfrm>
          <a:custGeom>
            <a:avLst/>
            <a:gdLst>
              <a:gd name="connsiteX0" fmla="*/ 0 w 8721667"/>
              <a:gd name="connsiteY0" fmla="*/ 0 h 798157"/>
              <a:gd name="connsiteX1" fmla="*/ 670897 w 8721667"/>
              <a:gd name="connsiteY1" fmla="*/ 0 h 798157"/>
              <a:gd name="connsiteX2" fmla="*/ 1254578 w 8721667"/>
              <a:gd name="connsiteY2" fmla="*/ 0 h 798157"/>
              <a:gd name="connsiteX3" fmla="*/ 2012692 w 8721667"/>
              <a:gd name="connsiteY3" fmla="*/ 0 h 798157"/>
              <a:gd name="connsiteX4" fmla="*/ 2858023 w 8721667"/>
              <a:gd name="connsiteY4" fmla="*/ 0 h 798157"/>
              <a:gd name="connsiteX5" fmla="*/ 3528921 w 8721667"/>
              <a:gd name="connsiteY5" fmla="*/ 0 h 798157"/>
              <a:gd name="connsiteX6" fmla="*/ 4287035 w 8721667"/>
              <a:gd name="connsiteY6" fmla="*/ 0 h 798157"/>
              <a:gd name="connsiteX7" fmla="*/ 4696282 w 8721667"/>
              <a:gd name="connsiteY7" fmla="*/ 0 h 798157"/>
              <a:gd name="connsiteX8" fmla="*/ 5105530 w 8721667"/>
              <a:gd name="connsiteY8" fmla="*/ 0 h 798157"/>
              <a:gd name="connsiteX9" fmla="*/ 5776427 w 8721667"/>
              <a:gd name="connsiteY9" fmla="*/ 0 h 798157"/>
              <a:gd name="connsiteX10" fmla="*/ 6360108 w 8721667"/>
              <a:gd name="connsiteY10" fmla="*/ 0 h 798157"/>
              <a:gd name="connsiteX11" fmla="*/ 7031005 w 8721667"/>
              <a:gd name="connsiteY11" fmla="*/ 0 h 798157"/>
              <a:gd name="connsiteX12" fmla="*/ 7527470 w 8721667"/>
              <a:gd name="connsiteY12" fmla="*/ 0 h 798157"/>
              <a:gd name="connsiteX13" fmla="*/ 8721667 w 8721667"/>
              <a:gd name="connsiteY13" fmla="*/ 0 h 798157"/>
              <a:gd name="connsiteX14" fmla="*/ 8721667 w 8721667"/>
              <a:gd name="connsiteY14" fmla="*/ 399079 h 798157"/>
              <a:gd name="connsiteX15" fmla="*/ 8721667 w 8721667"/>
              <a:gd name="connsiteY15" fmla="*/ 798157 h 798157"/>
              <a:gd name="connsiteX16" fmla="*/ 7963553 w 8721667"/>
              <a:gd name="connsiteY16" fmla="*/ 798157 h 798157"/>
              <a:gd name="connsiteX17" fmla="*/ 7554305 w 8721667"/>
              <a:gd name="connsiteY17" fmla="*/ 798157 h 798157"/>
              <a:gd name="connsiteX18" fmla="*/ 7057841 w 8721667"/>
              <a:gd name="connsiteY18" fmla="*/ 798157 h 798157"/>
              <a:gd name="connsiteX19" fmla="*/ 6386944 w 8721667"/>
              <a:gd name="connsiteY19" fmla="*/ 798157 h 798157"/>
              <a:gd name="connsiteX20" fmla="*/ 5803263 w 8721667"/>
              <a:gd name="connsiteY20" fmla="*/ 798157 h 798157"/>
              <a:gd name="connsiteX21" fmla="*/ 5219582 w 8721667"/>
              <a:gd name="connsiteY21" fmla="*/ 798157 h 798157"/>
              <a:gd name="connsiteX22" fmla="*/ 4548685 w 8721667"/>
              <a:gd name="connsiteY22" fmla="*/ 798157 h 798157"/>
              <a:gd name="connsiteX23" fmla="*/ 3877787 w 8721667"/>
              <a:gd name="connsiteY23" fmla="*/ 798157 h 798157"/>
              <a:gd name="connsiteX24" fmla="*/ 3206890 w 8721667"/>
              <a:gd name="connsiteY24" fmla="*/ 798157 h 798157"/>
              <a:gd name="connsiteX25" fmla="*/ 2361559 w 8721667"/>
              <a:gd name="connsiteY25" fmla="*/ 798157 h 798157"/>
              <a:gd name="connsiteX26" fmla="*/ 1516228 w 8721667"/>
              <a:gd name="connsiteY26" fmla="*/ 798157 h 798157"/>
              <a:gd name="connsiteX27" fmla="*/ 670897 w 8721667"/>
              <a:gd name="connsiteY27" fmla="*/ 798157 h 798157"/>
              <a:gd name="connsiteX28" fmla="*/ 0 w 8721667"/>
              <a:gd name="connsiteY28" fmla="*/ 798157 h 798157"/>
              <a:gd name="connsiteX29" fmla="*/ 0 w 8721667"/>
              <a:gd name="connsiteY29" fmla="*/ 407060 h 798157"/>
              <a:gd name="connsiteX30" fmla="*/ 0 w 8721667"/>
              <a:gd name="connsiteY30" fmla="*/ 0 h 79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21667" h="798157" extrusionOk="0">
                <a:moveTo>
                  <a:pt x="0" y="0"/>
                </a:moveTo>
                <a:cubicBezTo>
                  <a:pt x="201434" y="-8476"/>
                  <a:pt x="512712" y="-8943"/>
                  <a:pt x="670897" y="0"/>
                </a:cubicBezTo>
                <a:cubicBezTo>
                  <a:pt x="829082" y="8943"/>
                  <a:pt x="1049263" y="-4141"/>
                  <a:pt x="1254578" y="0"/>
                </a:cubicBezTo>
                <a:cubicBezTo>
                  <a:pt x="1459893" y="4141"/>
                  <a:pt x="1839868" y="-35646"/>
                  <a:pt x="2012692" y="0"/>
                </a:cubicBezTo>
                <a:cubicBezTo>
                  <a:pt x="2185516" y="35646"/>
                  <a:pt x="2654209" y="40763"/>
                  <a:pt x="2858023" y="0"/>
                </a:cubicBezTo>
                <a:cubicBezTo>
                  <a:pt x="3061837" y="-40763"/>
                  <a:pt x="3366564" y="-19383"/>
                  <a:pt x="3528921" y="0"/>
                </a:cubicBezTo>
                <a:cubicBezTo>
                  <a:pt x="3691278" y="19383"/>
                  <a:pt x="3996859" y="-25762"/>
                  <a:pt x="4287035" y="0"/>
                </a:cubicBezTo>
                <a:cubicBezTo>
                  <a:pt x="4577211" y="25762"/>
                  <a:pt x="4563413" y="-13769"/>
                  <a:pt x="4696282" y="0"/>
                </a:cubicBezTo>
                <a:cubicBezTo>
                  <a:pt x="4829151" y="13769"/>
                  <a:pt x="5003377" y="18346"/>
                  <a:pt x="5105530" y="0"/>
                </a:cubicBezTo>
                <a:cubicBezTo>
                  <a:pt x="5207683" y="-18346"/>
                  <a:pt x="5624273" y="13264"/>
                  <a:pt x="5776427" y="0"/>
                </a:cubicBezTo>
                <a:cubicBezTo>
                  <a:pt x="5928581" y="-13264"/>
                  <a:pt x="6221471" y="27554"/>
                  <a:pt x="6360108" y="0"/>
                </a:cubicBezTo>
                <a:cubicBezTo>
                  <a:pt x="6498745" y="-27554"/>
                  <a:pt x="6728422" y="-31527"/>
                  <a:pt x="7031005" y="0"/>
                </a:cubicBezTo>
                <a:cubicBezTo>
                  <a:pt x="7333588" y="31527"/>
                  <a:pt x="7334783" y="-10970"/>
                  <a:pt x="7527470" y="0"/>
                </a:cubicBezTo>
                <a:cubicBezTo>
                  <a:pt x="7720158" y="10970"/>
                  <a:pt x="8253576" y="7186"/>
                  <a:pt x="8721667" y="0"/>
                </a:cubicBezTo>
                <a:cubicBezTo>
                  <a:pt x="8718116" y="131490"/>
                  <a:pt x="8717100" y="215417"/>
                  <a:pt x="8721667" y="399079"/>
                </a:cubicBezTo>
                <a:cubicBezTo>
                  <a:pt x="8726234" y="582741"/>
                  <a:pt x="8715614" y="637206"/>
                  <a:pt x="8721667" y="798157"/>
                </a:cubicBezTo>
                <a:cubicBezTo>
                  <a:pt x="8509124" y="787445"/>
                  <a:pt x="8294090" y="779779"/>
                  <a:pt x="7963553" y="798157"/>
                </a:cubicBezTo>
                <a:cubicBezTo>
                  <a:pt x="7633016" y="816535"/>
                  <a:pt x="7646874" y="779257"/>
                  <a:pt x="7554305" y="798157"/>
                </a:cubicBezTo>
                <a:cubicBezTo>
                  <a:pt x="7461736" y="817057"/>
                  <a:pt x="7195285" y="778404"/>
                  <a:pt x="7057841" y="798157"/>
                </a:cubicBezTo>
                <a:cubicBezTo>
                  <a:pt x="6920397" y="817910"/>
                  <a:pt x="6521428" y="804800"/>
                  <a:pt x="6386944" y="798157"/>
                </a:cubicBezTo>
                <a:cubicBezTo>
                  <a:pt x="6252460" y="791514"/>
                  <a:pt x="6076973" y="786417"/>
                  <a:pt x="5803263" y="798157"/>
                </a:cubicBezTo>
                <a:cubicBezTo>
                  <a:pt x="5529553" y="809897"/>
                  <a:pt x="5349847" y="773102"/>
                  <a:pt x="5219582" y="798157"/>
                </a:cubicBezTo>
                <a:cubicBezTo>
                  <a:pt x="5089317" y="823212"/>
                  <a:pt x="4694310" y="809078"/>
                  <a:pt x="4548685" y="798157"/>
                </a:cubicBezTo>
                <a:cubicBezTo>
                  <a:pt x="4403060" y="787236"/>
                  <a:pt x="4031172" y="827474"/>
                  <a:pt x="3877787" y="798157"/>
                </a:cubicBezTo>
                <a:cubicBezTo>
                  <a:pt x="3724402" y="768840"/>
                  <a:pt x="3380888" y="819980"/>
                  <a:pt x="3206890" y="798157"/>
                </a:cubicBezTo>
                <a:cubicBezTo>
                  <a:pt x="3032892" y="776334"/>
                  <a:pt x="2642616" y="772220"/>
                  <a:pt x="2361559" y="798157"/>
                </a:cubicBezTo>
                <a:cubicBezTo>
                  <a:pt x="2080502" y="824094"/>
                  <a:pt x="1690515" y="770834"/>
                  <a:pt x="1516228" y="798157"/>
                </a:cubicBezTo>
                <a:cubicBezTo>
                  <a:pt x="1341941" y="825480"/>
                  <a:pt x="856639" y="767097"/>
                  <a:pt x="670897" y="798157"/>
                </a:cubicBezTo>
                <a:cubicBezTo>
                  <a:pt x="485155" y="829217"/>
                  <a:pt x="197359" y="771984"/>
                  <a:pt x="0" y="798157"/>
                </a:cubicBezTo>
                <a:cubicBezTo>
                  <a:pt x="-3591" y="696532"/>
                  <a:pt x="3457" y="530018"/>
                  <a:pt x="0" y="407060"/>
                </a:cubicBezTo>
                <a:cubicBezTo>
                  <a:pt x="-3457" y="284102"/>
                  <a:pt x="-16892" y="20203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7" name="Rectangle 16">
            <a:extLst>
              <a:ext uri="{FF2B5EF4-FFF2-40B4-BE49-F238E27FC236}">
                <a16:creationId xmlns:a16="http://schemas.microsoft.com/office/drawing/2014/main" id="{39C0B36B-9E2C-449E-B5AF-2463B277CE04}"/>
              </a:ext>
            </a:extLst>
          </p:cNvPr>
          <p:cNvSpPr/>
          <p:nvPr/>
        </p:nvSpPr>
        <p:spPr>
          <a:xfrm>
            <a:off x="6078997" y="3015544"/>
            <a:ext cx="958361" cy="1937214"/>
          </a:xfrm>
          <a:custGeom>
            <a:avLst/>
            <a:gdLst>
              <a:gd name="connsiteX0" fmla="*/ 0 w 958361"/>
              <a:gd name="connsiteY0" fmla="*/ 0 h 1937214"/>
              <a:gd name="connsiteX1" fmla="*/ 479181 w 958361"/>
              <a:gd name="connsiteY1" fmla="*/ 0 h 1937214"/>
              <a:gd name="connsiteX2" fmla="*/ 958361 w 958361"/>
              <a:gd name="connsiteY2" fmla="*/ 0 h 1937214"/>
              <a:gd name="connsiteX3" fmla="*/ 958361 w 958361"/>
              <a:gd name="connsiteY3" fmla="*/ 665110 h 1937214"/>
              <a:gd name="connsiteX4" fmla="*/ 958361 w 958361"/>
              <a:gd name="connsiteY4" fmla="*/ 1330220 h 1937214"/>
              <a:gd name="connsiteX5" fmla="*/ 958361 w 958361"/>
              <a:gd name="connsiteY5" fmla="*/ 1937214 h 1937214"/>
              <a:gd name="connsiteX6" fmla="*/ 507931 w 958361"/>
              <a:gd name="connsiteY6" fmla="*/ 1937214 h 1937214"/>
              <a:gd name="connsiteX7" fmla="*/ 0 w 958361"/>
              <a:gd name="connsiteY7" fmla="*/ 1937214 h 1937214"/>
              <a:gd name="connsiteX8" fmla="*/ 0 w 958361"/>
              <a:gd name="connsiteY8" fmla="*/ 1330220 h 1937214"/>
              <a:gd name="connsiteX9" fmla="*/ 0 w 958361"/>
              <a:gd name="connsiteY9" fmla="*/ 684482 h 1937214"/>
              <a:gd name="connsiteX10" fmla="*/ 0 w 958361"/>
              <a:gd name="connsiteY10" fmla="*/ 0 h 193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361" h="1937214" extrusionOk="0">
                <a:moveTo>
                  <a:pt x="0" y="0"/>
                </a:moveTo>
                <a:cubicBezTo>
                  <a:pt x="124621" y="-13735"/>
                  <a:pt x="364135" y="15351"/>
                  <a:pt x="479181" y="0"/>
                </a:cubicBezTo>
                <a:cubicBezTo>
                  <a:pt x="594227" y="-15351"/>
                  <a:pt x="799812" y="13420"/>
                  <a:pt x="958361" y="0"/>
                </a:cubicBezTo>
                <a:cubicBezTo>
                  <a:pt x="932869" y="289086"/>
                  <a:pt x="934846" y="487496"/>
                  <a:pt x="958361" y="665110"/>
                </a:cubicBezTo>
                <a:cubicBezTo>
                  <a:pt x="981877" y="842724"/>
                  <a:pt x="945291" y="1123140"/>
                  <a:pt x="958361" y="1330220"/>
                </a:cubicBezTo>
                <a:cubicBezTo>
                  <a:pt x="971432" y="1537300"/>
                  <a:pt x="960954" y="1648011"/>
                  <a:pt x="958361" y="1937214"/>
                </a:cubicBezTo>
                <a:cubicBezTo>
                  <a:pt x="739791" y="1957080"/>
                  <a:pt x="673947" y="1920496"/>
                  <a:pt x="507931" y="1937214"/>
                </a:cubicBezTo>
                <a:cubicBezTo>
                  <a:pt x="341915" y="1953933"/>
                  <a:pt x="183966" y="1937377"/>
                  <a:pt x="0" y="1937214"/>
                </a:cubicBezTo>
                <a:cubicBezTo>
                  <a:pt x="25604" y="1650205"/>
                  <a:pt x="-837" y="1465112"/>
                  <a:pt x="0" y="1330220"/>
                </a:cubicBezTo>
                <a:cubicBezTo>
                  <a:pt x="837" y="1195328"/>
                  <a:pt x="18235" y="848527"/>
                  <a:pt x="0" y="684482"/>
                </a:cubicBezTo>
                <a:cubicBezTo>
                  <a:pt x="-18235" y="520437"/>
                  <a:pt x="6659" y="29132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26" name="TextBox 25">
            <a:extLst>
              <a:ext uri="{FF2B5EF4-FFF2-40B4-BE49-F238E27FC236}">
                <a16:creationId xmlns:a16="http://schemas.microsoft.com/office/drawing/2014/main" id="{E571FEAC-5047-4C95-A7BC-6FE84EAA9479}"/>
              </a:ext>
            </a:extLst>
          </p:cNvPr>
          <p:cNvSpPr txBox="1"/>
          <p:nvPr/>
        </p:nvSpPr>
        <p:spPr>
          <a:xfrm>
            <a:off x="10145790" y="5454610"/>
            <a:ext cx="1547911" cy="923330"/>
          </a:xfrm>
          <a:prstGeom prst="rect">
            <a:avLst/>
          </a:prstGeom>
          <a:noFill/>
        </p:spPr>
        <p:txBody>
          <a:bodyPr wrap="square">
            <a:spAutoFit/>
          </a:bodyPr>
          <a:lstStyle/>
          <a:p>
            <a:r>
              <a:rPr lang="en-SG" sz="5400" b="1" dirty="0">
                <a:latin typeface="+mj-lt"/>
              </a:rPr>
              <a:t>LSTM</a:t>
            </a:r>
            <a:endParaRPr lang="en-GB" sz="5400" b="1" dirty="0">
              <a:latin typeface="+mj-lt"/>
            </a:endParaRPr>
          </a:p>
        </p:txBody>
      </p:sp>
    </p:spTree>
    <p:extLst>
      <p:ext uri="{BB962C8B-B14F-4D97-AF65-F5344CB8AC3E}">
        <p14:creationId xmlns:p14="http://schemas.microsoft.com/office/powerpoint/2010/main" val="3803056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826DF3-77D3-40DE-BBA7-C08912C32A46}"/>
              </a:ext>
            </a:extLst>
          </p:cNvPr>
          <p:cNvSpPr>
            <a:spLocks noGrp="1"/>
          </p:cNvSpPr>
          <p:nvPr>
            <p:ph type="ftr" sz="quarter" idx="11"/>
          </p:nvPr>
        </p:nvSpPr>
        <p:spPr/>
        <p:txBody>
          <a:bodyPr/>
          <a:lstStyle/>
          <a:p>
            <a:r>
              <a:rPr lang="en-GB" dirty="0"/>
              <a:t>TEXT GENERATOR USING RNN</a:t>
            </a:r>
          </a:p>
        </p:txBody>
      </p:sp>
      <p:sp>
        <p:nvSpPr>
          <p:cNvPr id="5" name="Slide Number Placeholder 4">
            <a:extLst>
              <a:ext uri="{FF2B5EF4-FFF2-40B4-BE49-F238E27FC236}">
                <a16:creationId xmlns:a16="http://schemas.microsoft.com/office/drawing/2014/main" id="{91BB7544-7AB4-429A-8258-CF8BFEA2FE0A}"/>
              </a:ext>
            </a:extLst>
          </p:cNvPr>
          <p:cNvSpPr>
            <a:spLocks noGrp="1"/>
          </p:cNvSpPr>
          <p:nvPr>
            <p:ph type="sldNum" sz="quarter" idx="12"/>
          </p:nvPr>
        </p:nvSpPr>
        <p:spPr/>
        <p:txBody>
          <a:bodyPr/>
          <a:lstStyle/>
          <a:p>
            <a:fld id="{F0583CF7-0939-4046-9760-D0DA58C8B313}" type="slidenum">
              <a:rPr lang="en-GB" smtClean="0"/>
              <a:t>19</a:t>
            </a:fld>
            <a:endParaRPr lang="en-GB"/>
          </a:p>
        </p:txBody>
      </p:sp>
      <p:sp>
        <p:nvSpPr>
          <p:cNvPr id="6" name="Title 1">
            <a:extLst>
              <a:ext uri="{FF2B5EF4-FFF2-40B4-BE49-F238E27FC236}">
                <a16:creationId xmlns:a16="http://schemas.microsoft.com/office/drawing/2014/main" id="{8662050D-02B9-4606-8F8E-5E0AB130A394}"/>
              </a:ext>
            </a:extLst>
          </p:cNvPr>
          <p:cNvSpPr>
            <a:spLocks noGrp="1"/>
          </p:cNvSpPr>
          <p:nvPr>
            <p:ph type="title"/>
          </p:nvPr>
        </p:nvSpPr>
        <p:spPr>
          <a:xfrm>
            <a:off x="1023938" y="585788"/>
            <a:ext cx="5901458" cy="1498600"/>
          </a:xfrm>
        </p:spPr>
        <p:txBody>
          <a:bodyPr/>
          <a:lstStyle/>
          <a:p>
            <a:r>
              <a:rPr lang="en-SG" dirty="0"/>
              <a:t>2-3 KERAS LSTM EXAMPLE</a:t>
            </a:r>
            <a:endParaRPr lang="en-GB" dirty="0"/>
          </a:p>
        </p:txBody>
      </p:sp>
      <p:pic>
        <p:nvPicPr>
          <p:cNvPr id="2" name="Picture 4" descr="Image for post">
            <a:extLst>
              <a:ext uri="{FF2B5EF4-FFF2-40B4-BE49-F238E27FC236}">
                <a16:creationId xmlns:a16="http://schemas.microsoft.com/office/drawing/2014/main" id="{B4FFFC55-2A59-453C-BBA9-CAF37630B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974" y="585788"/>
            <a:ext cx="3832451" cy="54524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FE97A5E-79B3-4C5F-B89D-4F7DBCEC6677}"/>
              </a:ext>
            </a:extLst>
          </p:cNvPr>
          <p:cNvSpPr/>
          <p:nvPr/>
        </p:nvSpPr>
        <p:spPr>
          <a:xfrm>
            <a:off x="689488" y="1938528"/>
            <a:ext cx="6625712" cy="4099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900" dirty="0" err="1">
                <a:latin typeface="Consolas" panose="020B0609020204030204" pitchFamily="49" charset="0"/>
              </a:rPr>
              <a:t>embedding_dim</a:t>
            </a:r>
            <a:r>
              <a:rPr lang="en-GB" sz="1900" dirty="0">
                <a:latin typeface="Consolas" panose="020B0609020204030204" pitchFamily="49" charset="0"/>
              </a:rPr>
              <a:t> </a:t>
            </a:r>
            <a:r>
              <a:rPr lang="en-GB" sz="1900">
                <a:latin typeface="Consolas" panose="020B0609020204030204" pitchFamily="49" charset="0"/>
              </a:rPr>
              <a:t>= 32</a:t>
            </a:r>
            <a:endParaRPr lang="en-GB" sz="1900" dirty="0">
              <a:latin typeface="Consolas" panose="020B0609020204030204" pitchFamily="49" charset="0"/>
            </a:endParaRPr>
          </a:p>
          <a:p>
            <a:r>
              <a:rPr lang="en-GB" sz="1900" dirty="0" err="1">
                <a:latin typeface="Consolas" panose="020B0609020204030204" pitchFamily="49" charset="0"/>
              </a:rPr>
              <a:t>word_num</a:t>
            </a:r>
            <a:r>
              <a:rPr lang="en-GB" sz="1900" dirty="0">
                <a:latin typeface="Consolas" panose="020B0609020204030204" pitchFamily="49" charset="0"/>
              </a:rPr>
              <a:t> = 2000</a:t>
            </a:r>
          </a:p>
          <a:p>
            <a:r>
              <a:rPr lang="en-GB" sz="1900" dirty="0" err="1">
                <a:latin typeface="Consolas" panose="020B0609020204030204" pitchFamily="49" charset="0"/>
              </a:rPr>
              <a:t>state_dim</a:t>
            </a:r>
            <a:r>
              <a:rPr lang="en-GB" sz="1900" dirty="0">
                <a:latin typeface="Consolas" panose="020B0609020204030204" pitchFamily="49" charset="0"/>
              </a:rPr>
              <a:t> = 32</a:t>
            </a:r>
          </a:p>
          <a:p>
            <a:endParaRPr lang="en-GB" sz="1900" dirty="0">
              <a:latin typeface="Consolas" panose="020B0609020204030204" pitchFamily="49" charset="0"/>
            </a:endParaRPr>
          </a:p>
          <a:p>
            <a:r>
              <a:rPr lang="en-GB" sz="1900" dirty="0">
                <a:latin typeface="Consolas" panose="020B0609020204030204" pitchFamily="49" charset="0"/>
              </a:rPr>
              <a:t>model = Sequential()</a:t>
            </a:r>
          </a:p>
          <a:p>
            <a:r>
              <a:rPr lang="en-GB" sz="1900" dirty="0" err="1">
                <a:latin typeface="Consolas" panose="020B0609020204030204" pitchFamily="49" charset="0"/>
              </a:rPr>
              <a:t>model.add</a:t>
            </a:r>
            <a:r>
              <a:rPr lang="en-GB" sz="1900" dirty="0">
                <a:latin typeface="Consolas" panose="020B0609020204030204" pitchFamily="49" charset="0"/>
              </a:rPr>
              <a:t>(Embedding(vocabulary, </a:t>
            </a:r>
            <a:r>
              <a:rPr lang="en-GB" sz="1900" dirty="0" err="1">
                <a:latin typeface="Consolas" panose="020B0609020204030204" pitchFamily="49" charset="0"/>
              </a:rPr>
              <a:t>embedding_dim</a:t>
            </a:r>
            <a:r>
              <a:rPr lang="en-GB" sz="1900" dirty="0">
                <a:latin typeface="Consolas" panose="020B0609020204030204" pitchFamily="49" charset="0"/>
              </a:rPr>
              <a:t>, </a:t>
            </a:r>
            <a:r>
              <a:rPr lang="en-GB" sz="1900" dirty="0" err="1">
                <a:latin typeface="Consolas" panose="020B0609020204030204" pitchFamily="49" charset="0"/>
              </a:rPr>
              <a:t>input_length</a:t>
            </a:r>
            <a:r>
              <a:rPr lang="en-GB" sz="1900" dirty="0">
                <a:latin typeface="Consolas" panose="020B0609020204030204" pitchFamily="49" charset="0"/>
              </a:rPr>
              <a:t>=word_num-1))</a:t>
            </a:r>
          </a:p>
          <a:p>
            <a:r>
              <a:rPr lang="en-GB" sz="1900" dirty="0" err="1">
                <a:solidFill>
                  <a:srgbClr val="FFFF00"/>
                </a:solidFill>
                <a:latin typeface="Consolas" panose="020B0609020204030204" pitchFamily="49" charset="0"/>
              </a:rPr>
              <a:t>model.add</a:t>
            </a:r>
            <a:r>
              <a:rPr lang="en-GB" sz="1900" dirty="0">
                <a:latin typeface="Consolas" panose="020B0609020204030204" pitchFamily="49" charset="0"/>
              </a:rPr>
              <a:t>(</a:t>
            </a:r>
            <a:r>
              <a:rPr lang="en-GB" sz="1900" dirty="0">
                <a:solidFill>
                  <a:srgbClr val="FFC000"/>
                </a:solidFill>
                <a:latin typeface="Consolas" panose="020B0609020204030204" pitchFamily="49" charset="0"/>
              </a:rPr>
              <a:t>LSTM</a:t>
            </a:r>
            <a:r>
              <a:rPr lang="en-GB" sz="1900" dirty="0">
                <a:latin typeface="Consolas" panose="020B0609020204030204" pitchFamily="49" charset="0"/>
              </a:rPr>
              <a:t>(</a:t>
            </a:r>
            <a:r>
              <a:rPr lang="en-GB" sz="1900" dirty="0" err="1">
                <a:solidFill>
                  <a:srgbClr val="FF0000"/>
                </a:solidFill>
                <a:latin typeface="Consolas" panose="020B0609020204030204" pitchFamily="49" charset="0"/>
              </a:rPr>
              <a:t>state_dim</a:t>
            </a:r>
            <a:r>
              <a:rPr lang="en-GB" sz="1900" dirty="0">
                <a:latin typeface="Consolas" panose="020B0609020204030204" pitchFamily="49" charset="0"/>
              </a:rPr>
              <a:t>))</a:t>
            </a:r>
          </a:p>
          <a:p>
            <a:r>
              <a:rPr lang="en-GB" sz="1900" dirty="0" err="1">
                <a:latin typeface="Consolas" panose="020B0609020204030204" pitchFamily="49" charset="0"/>
              </a:rPr>
              <a:t>model.add</a:t>
            </a:r>
            <a:r>
              <a:rPr lang="en-GB" sz="1900" dirty="0">
                <a:latin typeface="Consolas" panose="020B0609020204030204" pitchFamily="49" charset="0"/>
              </a:rPr>
              <a:t>(Dense(</a:t>
            </a:r>
            <a:r>
              <a:rPr lang="en-GB" sz="1900" dirty="0" err="1">
                <a:latin typeface="Consolas" panose="020B0609020204030204" pitchFamily="49" charset="0"/>
              </a:rPr>
              <a:t>word_num,activation</a:t>
            </a:r>
            <a:r>
              <a:rPr lang="en-GB" sz="1900" dirty="0">
                <a:latin typeface="Consolas" panose="020B0609020204030204" pitchFamily="49" charset="0"/>
              </a:rPr>
              <a:t>='</a:t>
            </a:r>
            <a:r>
              <a:rPr lang="en-GB" sz="1900" dirty="0" err="1">
                <a:latin typeface="Consolas" panose="020B0609020204030204" pitchFamily="49" charset="0"/>
              </a:rPr>
              <a:t>softmax</a:t>
            </a:r>
            <a:r>
              <a:rPr lang="en-GB" sz="1900" dirty="0">
                <a:latin typeface="Consolas" panose="020B0609020204030204" pitchFamily="49" charset="0"/>
              </a:rPr>
              <a:t>'))</a:t>
            </a:r>
          </a:p>
          <a:p>
            <a:r>
              <a:rPr lang="en-GB" sz="1900" dirty="0" err="1">
                <a:latin typeface="Consolas" panose="020B0609020204030204" pitchFamily="49" charset="0"/>
              </a:rPr>
              <a:t>model.compile</a:t>
            </a:r>
            <a:r>
              <a:rPr lang="en-GB" sz="1900" dirty="0">
                <a:latin typeface="Consolas" panose="020B0609020204030204" pitchFamily="49" charset="0"/>
              </a:rPr>
              <a:t>(loss = '</a:t>
            </a:r>
            <a:r>
              <a:rPr lang="en-GB" sz="1900" dirty="0" err="1">
                <a:latin typeface="Consolas" panose="020B0609020204030204" pitchFamily="49" charset="0"/>
              </a:rPr>
              <a:t>categorical_crossentropy</a:t>
            </a:r>
            <a:r>
              <a:rPr lang="en-GB" sz="1900" dirty="0">
                <a:latin typeface="Consolas" panose="020B0609020204030204" pitchFamily="49" charset="0"/>
              </a:rPr>
              <a:t>', optimizer='</a:t>
            </a:r>
            <a:r>
              <a:rPr lang="en-GB" sz="1900" dirty="0" err="1">
                <a:latin typeface="Consolas" panose="020B0609020204030204" pitchFamily="49" charset="0"/>
              </a:rPr>
              <a:t>adam</a:t>
            </a:r>
            <a:r>
              <a:rPr lang="en-GB" sz="1900" dirty="0">
                <a:latin typeface="Consolas" panose="020B0609020204030204" pitchFamily="49" charset="0"/>
              </a:rPr>
              <a:t>',metrics = ['accuracy'])</a:t>
            </a:r>
          </a:p>
        </p:txBody>
      </p:sp>
    </p:spTree>
    <p:extLst>
      <p:ext uri="{BB962C8B-B14F-4D97-AF65-F5344CB8AC3E}">
        <p14:creationId xmlns:p14="http://schemas.microsoft.com/office/powerpoint/2010/main" val="202152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BC82E0D7-37D0-4C31-B2DA-233C8F10C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9097524" cy="61489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9339A-39AA-46FD-8015-11103B8D298F}"/>
              </a:ext>
            </a:extLst>
          </p:cNvPr>
          <p:cNvSpPr>
            <a:spLocks noGrp="1"/>
          </p:cNvSpPr>
          <p:nvPr>
            <p:ph type="title"/>
          </p:nvPr>
        </p:nvSpPr>
        <p:spPr>
          <a:xfrm>
            <a:off x="1024129" y="585216"/>
            <a:ext cx="8069094" cy="1499616"/>
          </a:xfrm>
        </p:spPr>
        <p:txBody>
          <a:bodyPr vert="horz" lIns="91440" tIns="45720" rIns="91440" bIns="45720" rtlCol="0" anchor="ctr">
            <a:normAutofit/>
          </a:bodyPr>
          <a:lstStyle/>
          <a:p>
            <a:r>
              <a:rPr lang="en-US" dirty="0">
                <a:solidFill>
                  <a:srgbClr val="FFFFFF"/>
                </a:solidFill>
              </a:rPr>
              <a:t>MLDA@EEE</a:t>
            </a:r>
            <a:br>
              <a:rPr lang="en-US" dirty="0">
                <a:solidFill>
                  <a:srgbClr val="FFFFFF"/>
                </a:solidFill>
              </a:rPr>
            </a:br>
            <a:r>
              <a:rPr lang="en-US" dirty="0">
                <a:solidFill>
                  <a:srgbClr val="FFFFFF"/>
                </a:solidFill>
              </a:rPr>
              <a:t>DEEP LEARNING WEEK FLOW</a:t>
            </a:r>
          </a:p>
        </p:txBody>
      </p:sp>
      <p:cxnSp>
        <p:nvCxnSpPr>
          <p:cNvPr id="26" name="Straight Connector 20">
            <a:extLst>
              <a:ext uri="{FF2B5EF4-FFF2-40B4-BE49-F238E27FC236}">
                <a16:creationId xmlns:a16="http://schemas.microsoft.com/office/drawing/2014/main" id="{1AD3A364-FD48-4C42-B623-DAD0C3ED6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5AB5EC-D2B7-4C77-A480-FF2942C1E265}"/>
              </a:ext>
            </a:extLst>
          </p:cNvPr>
          <p:cNvSpPr txBox="1"/>
          <p:nvPr/>
        </p:nvSpPr>
        <p:spPr>
          <a:xfrm>
            <a:off x="839232" y="2348316"/>
            <a:ext cx="8074151" cy="3054626"/>
          </a:xfrm>
          <a:prstGeom prst="rect">
            <a:avLst/>
          </a:prstGeom>
        </p:spPr>
        <p:txBody>
          <a:bodyPr vert="horz" lIns="45720" tIns="45720" rIns="45720" bIns="45720" rtlCol="0">
            <a:normAutofit/>
          </a:bodyPr>
          <a:lstStyle/>
          <a:p>
            <a:pPr marL="914400" indent="-914400" defTabSz="914400">
              <a:lnSpc>
                <a:spcPct val="90000"/>
              </a:lnSpc>
              <a:spcAft>
                <a:spcPts val="600"/>
              </a:spcAft>
              <a:buClr>
                <a:schemeClr val="accent2"/>
              </a:buClr>
              <a:buFont typeface="+mj-lt"/>
              <a:buAutoNum type="arabicPeriod"/>
            </a:pPr>
            <a:r>
              <a:rPr lang="en-US" sz="4400" b="1" dirty="0">
                <a:solidFill>
                  <a:srgbClr val="FF7C80"/>
                </a:solidFill>
              </a:rPr>
              <a:t>Text </a:t>
            </a:r>
            <a:r>
              <a:rPr lang="en-US" altLang="zh-CN" sz="4400" b="1" dirty="0">
                <a:solidFill>
                  <a:srgbClr val="FF7C80"/>
                </a:solidFill>
              </a:rPr>
              <a:t>Generator Using RNN</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Intro to CNN</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Intro to Reinforcement Learning</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Transfer Learning</a:t>
            </a:r>
          </a:p>
        </p:txBody>
      </p:sp>
      <p:sp>
        <p:nvSpPr>
          <p:cNvPr id="6" name="Footer Placeholder 5">
            <a:extLst>
              <a:ext uri="{FF2B5EF4-FFF2-40B4-BE49-F238E27FC236}">
                <a16:creationId xmlns:a16="http://schemas.microsoft.com/office/drawing/2014/main" id="{2FFC2C36-8741-488E-8982-E87BBB18341B}"/>
              </a:ext>
            </a:extLst>
          </p:cNvPr>
          <p:cNvSpPr>
            <a:spLocks noGrp="1"/>
          </p:cNvSpPr>
          <p:nvPr>
            <p:ph type="ftr" sz="quarter" idx="11"/>
          </p:nvPr>
        </p:nvSpPr>
        <p:spPr>
          <a:xfrm>
            <a:off x="978434" y="6470704"/>
            <a:ext cx="5117566" cy="274320"/>
          </a:xfrm>
        </p:spPr>
        <p:txBody>
          <a:bodyPr vert="horz" lIns="91440" tIns="45720" rIns="91440" bIns="45720" rtlCol="0" anchor="ctr">
            <a:normAutofit/>
          </a:bodyPr>
          <a:lstStyle/>
          <a:p>
            <a:pPr algn="l">
              <a:spcAft>
                <a:spcPts val="600"/>
              </a:spcAft>
            </a:pPr>
            <a:r>
              <a:rPr lang="en-US" kern="1200" cap="all" baseline="0">
                <a:solidFill>
                  <a:schemeClr val="tx1">
                    <a:lumMod val="90000"/>
                    <a:lumOff val="10000"/>
                  </a:schemeClr>
                </a:solidFill>
                <a:latin typeface="+mj-lt"/>
                <a:ea typeface="+mn-ea"/>
                <a:cs typeface="+mn-cs"/>
              </a:rPr>
              <a:t>TEXT GENERATOR USING RNN</a:t>
            </a:r>
            <a:endParaRPr lang="en-US" kern="1200" cap="all" baseline="0" dirty="0">
              <a:solidFill>
                <a:schemeClr val="tx1">
                  <a:lumMod val="90000"/>
                  <a:lumOff val="10000"/>
                </a:schemeClr>
              </a:solidFill>
              <a:latin typeface="+mj-lt"/>
              <a:ea typeface="+mn-ea"/>
              <a:cs typeface="+mn-cs"/>
            </a:endParaRPr>
          </a:p>
        </p:txBody>
      </p:sp>
      <p:sp>
        <p:nvSpPr>
          <p:cNvPr id="7" name="Slide Number Placeholder 6">
            <a:extLst>
              <a:ext uri="{FF2B5EF4-FFF2-40B4-BE49-F238E27FC236}">
                <a16:creationId xmlns:a16="http://schemas.microsoft.com/office/drawing/2014/main" id="{FFAC32AD-D55A-46AD-B099-EB41A10BECD0}"/>
              </a:ext>
            </a:extLst>
          </p:cNvPr>
          <p:cNvSpPr>
            <a:spLocks noGrp="1"/>
          </p:cNvSpPr>
          <p:nvPr>
            <p:ph type="sldNum" sz="quarter" idx="12"/>
          </p:nvPr>
        </p:nvSpPr>
        <p:spPr>
          <a:xfrm>
            <a:off x="11213566" y="6470704"/>
            <a:ext cx="597434" cy="274320"/>
          </a:xfrm>
        </p:spPr>
        <p:txBody>
          <a:bodyPr vert="horz" lIns="91440" tIns="45720" rIns="91440" bIns="45720" rtlCol="0" anchor="ctr">
            <a:normAutofit/>
          </a:bodyPr>
          <a:lstStyle/>
          <a:p>
            <a:pPr>
              <a:spcAft>
                <a:spcPts val="600"/>
              </a:spcAft>
            </a:pPr>
            <a:fld id="{F0583CF7-0939-4046-9760-D0DA58C8B313}" type="slidenum">
              <a:rPr lang="en-US" smtClean="0"/>
              <a:pPr>
                <a:spcAft>
                  <a:spcPts val="600"/>
                </a:spcAft>
              </a:pPr>
              <a:t>2</a:t>
            </a:fld>
            <a:endParaRPr lang="en-US"/>
          </a:p>
        </p:txBody>
      </p:sp>
      <p:sp>
        <p:nvSpPr>
          <p:cNvPr id="27" name="Rectangle 22">
            <a:extLst>
              <a:ext uri="{FF2B5EF4-FFF2-40B4-BE49-F238E27FC236}">
                <a16:creationId xmlns:a16="http://schemas.microsoft.com/office/drawing/2014/main" id="{F9F40211-4307-4706-AE59-83AC153FB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614510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44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394F-D45D-4072-82D0-E33048B34D9F}"/>
              </a:ext>
            </a:extLst>
          </p:cNvPr>
          <p:cNvSpPr>
            <a:spLocks noGrp="1"/>
          </p:cNvSpPr>
          <p:nvPr>
            <p:ph type="title"/>
          </p:nvPr>
        </p:nvSpPr>
        <p:spPr/>
        <p:txBody>
          <a:bodyPr vert="horz" lIns="91440" tIns="45720" rIns="91440" bIns="45720" rtlCol="0">
            <a:normAutofit/>
          </a:bodyPr>
          <a:lstStyle/>
          <a:p>
            <a:r>
              <a:rPr lang="en-US" sz="6000" spc="200" dirty="0"/>
              <a:t>3 EXTENDED READING</a:t>
            </a:r>
          </a:p>
        </p:txBody>
      </p:sp>
      <p:sp>
        <p:nvSpPr>
          <p:cNvPr id="4" name="Footer Placeholder 3">
            <a:extLst>
              <a:ext uri="{FF2B5EF4-FFF2-40B4-BE49-F238E27FC236}">
                <a16:creationId xmlns:a16="http://schemas.microsoft.com/office/drawing/2014/main" id="{C5C44FBF-2B3C-4697-BE1C-6C96645EBEAA}"/>
              </a:ext>
            </a:extLst>
          </p:cNvPr>
          <p:cNvSpPr>
            <a:spLocks noGrp="1"/>
          </p:cNvSpPr>
          <p:nvPr>
            <p:ph type="ftr" sz="quarter" idx="11"/>
          </p:nvPr>
        </p:nvSpPr>
        <p:spPr/>
        <p:txBody>
          <a:bodyPr vert="horz" lIns="91440" tIns="45720" rIns="91440" bIns="45720" rtlCol="0">
            <a:normAutofit/>
          </a:bodyPr>
          <a:lstStyle/>
          <a:p>
            <a:pPr defTabSz="914400">
              <a:spcAft>
                <a:spcPts val="600"/>
              </a:spcAft>
            </a:pPr>
            <a:r>
              <a:rPr lang="en-US" kern="1200" cap="all" baseline="0">
                <a:latin typeface="+mj-lt"/>
                <a:ea typeface="+mn-ea"/>
                <a:cs typeface="+mn-cs"/>
              </a:rPr>
              <a:t>TEXT GENERATOR USING RNN</a:t>
            </a:r>
          </a:p>
        </p:txBody>
      </p:sp>
      <p:sp>
        <p:nvSpPr>
          <p:cNvPr id="5" name="Slide Number Placeholder 4">
            <a:extLst>
              <a:ext uri="{FF2B5EF4-FFF2-40B4-BE49-F238E27FC236}">
                <a16:creationId xmlns:a16="http://schemas.microsoft.com/office/drawing/2014/main" id="{A15DBD82-8DF2-48F4-AA72-8372C5EEC84A}"/>
              </a:ext>
            </a:extLst>
          </p:cNvPr>
          <p:cNvSpPr>
            <a:spLocks noGrp="1"/>
          </p:cNvSpPr>
          <p:nvPr>
            <p:ph type="sldNum" sz="quarter" idx="12"/>
          </p:nvPr>
        </p:nvSpPr>
        <p:spPr/>
        <p:txBody>
          <a:bodyPr vert="horz" lIns="91440" tIns="45720" rIns="91440" bIns="45720" rtlCol="0">
            <a:normAutofit/>
          </a:bodyPr>
          <a:lstStyle/>
          <a:p>
            <a:pPr defTabSz="914400">
              <a:spcAft>
                <a:spcPts val="600"/>
              </a:spcAft>
            </a:pPr>
            <a:fld id="{F0583CF7-0939-4046-9760-D0DA58C8B313}" type="slidenum">
              <a:rPr lang="en-US" smtClean="0"/>
              <a:pPr defTabSz="914400">
                <a:spcAft>
                  <a:spcPts val="600"/>
                </a:spcAft>
              </a:pPr>
              <a:t>20</a:t>
            </a:fld>
            <a:endParaRPr lang="en-US"/>
          </a:p>
        </p:txBody>
      </p:sp>
      <p:pic>
        <p:nvPicPr>
          <p:cNvPr id="10" name="Picture 6" descr="A Brief History of Natural Language Processing — Part 2 - WebSystemer.no">
            <a:extLst>
              <a:ext uri="{FF2B5EF4-FFF2-40B4-BE49-F238E27FC236}">
                <a16:creationId xmlns:a16="http://schemas.microsoft.com/office/drawing/2014/main" id="{79F3CAD1-90E0-4713-AC32-665BDE37D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594" t="1092"/>
          <a:stretch/>
        </p:blipFill>
        <p:spPr bwMode="auto">
          <a:xfrm>
            <a:off x="0" y="2405487"/>
            <a:ext cx="5246256"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4079935-EF7E-43FF-B530-D4FA743619D4}"/>
              </a:ext>
            </a:extLst>
          </p:cNvPr>
          <p:cNvGrpSpPr/>
          <p:nvPr/>
        </p:nvGrpSpPr>
        <p:grpSpPr>
          <a:xfrm>
            <a:off x="2623128" y="1411091"/>
            <a:ext cx="8894829" cy="4530281"/>
            <a:chOff x="2623128" y="1411091"/>
            <a:chExt cx="8894829" cy="4530281"/>
          </a:xfrm>
        </p:grpSpPr>
        <p:grpSp>
          <p:nvGrpSpPr>
            <p:cNvPr id="12" name="Group 11">
              <a:extLst>
                <a:ext uri="{FF2B5EF4-FFF2-40B4-BE49-F238E27FC236}">
                  <a16:creationId xmlns:a16="http://schemas.microsoft.com/office/drawing/2014/main" id="{40ADD7F6-DD57-40F8-AC42-70D73F91188A}"/>
                </a:ext>
              </a:extLst>
            </p:cNvPr>
            <p:cNvGrpSpPr/>
            <p:nvPr/>
          </p:nvGrpSpPr>
          <p:grpSpPr>
            <a:xfrm>
              <a:off x="2623128" y="2381250"/>
              <a:ext cx="8894829" cy="3560122"/>
              <a:chOff x="2623128" y="2381250"/>
              <a:chExt cx="8894829" cy="3560122"/>
            </a:xfrm>
          </p:grpSpPr>
          <p:pic>
            <p:nvPicPr>
              <p:cNvPr id="9" name="Picture 8">
                <a:extLst>
                  <a:ext uri="{FF2B5EF4-FFF2-40B4-BE49-F238E27FC236}">
                    <a16:creationId xmlns:a16="http://schemas.microsoft.com/office/drawing/2014/main" id="{2834D0BA-E959-4212-A8B9-391CC903429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203" t="9861" r="14531" b="11944"/>
              <a:stretch/>
            </p:blipFill>
            <p:spPr>
              <a:xfrm>
                <a:off x="5884164" y="2381250"/>
                <a:ext cx="5633793" cy="3429000"/>
              </a:xfrm>
              <a:prstGeom prst="rect">
                <a:avLst/>
              </a:prstGeom>
            </p:spPr>
          </p:pic>
          <p:sp>
            <p:nvSpPr>
              <p:cNvPr id="11" name="Arrow: Notched Right 10">
                <a:extLst>
                  <a:ext uri="{FF2B5EF4-FFF2-40B4-BE49-F238E27FC236}">
                    <a16:creationId xmlns:a16="http://schemas.microsoft.com/office/drawing/2014/main" id="{B8991864-042A-49C6-AA21-46425FD3443E}"/>
                  </a:ext>
                </a:extLst>
              </p:cNvPr>
              <p:cNvSpPr/>
              <p:nvPr/>
            </p:nvSpPr>
            <p:spPr>
              <a:xfrm>
                <a:off x="2623128" y="5287617"/>
                <a:ext cx="3035550" cy="6537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FAAD2F77-5772-427E-B851-686EAB9C095C}"/>
                </a:ext>
              </a:extLst>
            </p:cNvPr>
            <p:cNvSpPr txBox="1"/>
            <p:nvPr/>
          </p:nvSpPr>
          <p:spPr>
            <a:xfrm>
              <a:off x="7388896" y="1411091"/>
              <a:ext cx="2483974" cy="769441"/>
            </a:xfrm>
            <a:prstGeom prst="rect">
              <a:avLst/>
            </a:prstGeom>
            <a:noFill/>
          </p:spPr>
          <p:txBody>
            <a:bodyPr wrap="square">
              <a:spAutoFit/>
            </a:bodyPr>
            <a:lstStyle/>
            <a:p>
              <a:pPr algn="l"/>
              <a:r>
                <a:rPr lang="en-GB" sz="4400" i="0" dirty="0">
                  <a:solidFill>
                    <a:srgbClr val="333333"/>
                  </a:solidFill>
                  <a:effectLst/>
                  <a:latin typeface="+mj-lt"/>
                </a:rPr>
                <a:t>Transformers</a:t>
              </a:r>
            </a:p>
          </p:txBody>
        </p:sp>
      </p:grpSp>
      <p:grpSp>
        <p:nvGrpSpPr>
          <p:cNvPr id="21" name="Group 20">
            <a:extLst>
              <a:ext uri="{FF2B5EF4-FFF2-40B4-BE49-F238E27FC236}">
                <a16:creationId xmlns:a16="http://schemas.microsoft.com/office/drawing/2014/main" id="{87B62A8D-E7A2-4FF4-A1CD-FF0745820781}"/>
              </a:ext>
            </a:extLst>
          </p:cNvPr>
          <p:cNvGrpSpPr/>
          <p:nvPr/>
        </p:nvGrpSpPr>
        <p:grpSpPr>
          <a:xfrm>
            <a:off x="4015409" y="1047750"/>
            <a:ext cx="7691988" cy="4893647"/>
            <a:chOff x="4015409" y="1047750"/>
            <a:chExt cx="7691988" cy="4893647"/>
          </a:xfrm>
        </p:grpSpPr>
        <p:sp>
          <p:nvSpPr>
            <p:cNvPr id="20" name="TextBox 19">
              <a:extLst>
                <a:ext uri="{FF2B5EF4-FFF2-40B4-BE49-F238E27FC236}">
                  <a16:creationId xmlns:a16="http://schemas.microsoft.com/office/drawing/2014/main" id="{4B67065E-570D-4F8E-93F5-A4F4E9503203}"/>
                </a:ext>
              </a:extLst>
            </p:cNvPr>
            <p:cNvSpPr txBox="1"/>
            <p:nvPr/>
          </p:nvSpPr>
          <p:spPr>
            <a:xfrm>
              <a:off x="6843340" y="1047750"/>
              <a:ext cx="4864057" cy="4893647"/>
            </a:xfrm>
            <a:prstGeom prst="rect">
              <a:avLst/>
            </a:prstGeom>
            <a:noFill/>
          </p:spPr>
          <p:txBody>
            <a:bodyPr wrap="square">
              <a:spAutoFit/>
            </a:bodyPr>
            <a:lstStyle/>
            <a:p>
              <a:pPr algn="l"/>
              <a:r>
                <a:rPr lang="en-GB" sz="4800" i="0" dirty="0">
                  <a:solidFill>
                    <a:srgbClr val="333333"/>
                  </a:solidFill>
                  <a:effectLst/>
                  <a:latin typeface="+mj-lt"/>
                </a:rPr>
                <a:t>Pretrained NLP Models</a:t>
              </a:r>
            </a:p>
            <a:p>
              <a:pPr algn="l"/>
              <a:r>
                <a:rPr lang="en-GB" sz="2400" b="1" i="1" dirty="0">
                  <a:solidFill>
                    <a:srgbClr val="333333"/>
                  </a:solidFill>
                  <a:effectLst/>
                </a:rPr>
                <a:t>Multi-Purpose NLP Models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ULMFiT</a:t>
              </a:r>
              <a:endParaRPr lang="en-GB" sz="2400" b="0" i="0" dirty="0">
                <a:solidFill>
                  <a:srgbClr val="595858"/>
                </a:solidFill>
                <a:effectLst/>
              </a:endParaRPr>
            </a:p>
            <a:p>
              <a:pPr marL="742950" lvl="1" indent="-285750" algn="l">
                <a:buFont typeface="Arial" panose="020B0604020202020204" pitchFamily="34" charset="0"/>
                <a:buChar char="•"/>
              </a:pPr>
              <a:r>
                <a:rPr lang="en-GB" sz="2400" b="0" i="0" dirty="0">
                  <a:solidFill>
                    <a:srgbClr val="595858"/>
                  </a:solidFill>
                  <a:effectLst/>
                </a:rPr>
                <a:t>Transformer</a:t>
              </a:r>
            </a:p>
            <a:p>
              <a:pPr marL="742950" lvl="1" indent="-285750" algn="l">
                <a:buFont typeface="Arial" panose="020B0604020202020204" pitchFamily="34" charset="0"/>
                <a:buChar char="•"/>
              </a:pPr>
              <a:r>
                <a:rPr lang="en-GB" sz="2400" b="0" i="0" dirty="0">
                  <a:solidFill>
                    <a:srgbClr val="595858"/>
                  </a:solidFill>
                  <a:effectLst/>
                </a:rPr>
                <a:t>Google’s BERT</a:t>
              </a:r>
            </a:p>
            <a:p>
              <a:pPr marL="742950" lvl="1" indent="-285750" algn="l">
                <a:buFont typeface="Arial" panose="020B0604020202020204" pitchFamily="34" charset="0"/>
                <a:buChar char="•"/>
              </a:pPr>
              <a:r>
                <a:rPr lang="en-GB" sz="2400" b="0" i="0" dirty="0">
                  <a:solidFill>
                    <a:srgbClr val="595858"/>
                  </a:solidFill>
                  <a:effectLst/>
                </a:rPr>
                <a:t>Transformer-XL</a:t>
              </a:r>
            </a:p>
            <a:p>
              <a:pPr marL="742950" lvl="1" indent="-285750" algn="l">
                <a:buFont typeface="Arial" panose="020B0604020202020204" pitchFamily="34" charset="0"/>
                <a:buChar char="•"/>
              </a:pPr>
              <a:r>
                <a:rPr lang="en-GB" sz="2400" b="0" i="0" dirty="0" err="1">
                  <a:solidFill>
                    <a:srgbClr val="595858"/>
                  </a:solidFill>
                  <a:effectLst/>
                </a:rPr>
                <a:t>OpenAI’s</a:t>
              </a:r>
              <a:r>
                <a:rPr lang="en-GB" sz="2400" b="0" i="0" dirty="0">
                  <a:solidFill>
                    <a:srgbClr val="595858"/>
                  </a:solidFill>
                  <a:effectLst/>
                </a:rPr>
                <a:t> GPT-2</a:t>
              </a:r>
            </a:p>
            <a:p>
              <a:pPr algn="l"/>
              <a:r>
                <a:rPr lang="en-GB" sz="2400" b="1" i="1" dirty="0">
                  <a:solidFill>
                    <a:srgbClr val="333333"/>
                  </a:solidFill>
                  <a:effectLst/>
                </a:rPr>
                <a:t>Word Embeddings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ELMo</a:t>
              </a:r>
              <a:endParaRPr lang="en-GB" sz="2400" b="0" i="0" dirty="0">
                <a:solidFill>
                  <a:srgbClr val="595858"/>
                </a:solidFill>
                <a:effectLst/>
              </a:endParaRPr>
            </a:p>
            <a:p>
              <a:pPr marL="742950" lvl="1" indent="-285750" algn="l">
                <a:buFont typeface="Arial" panose="020B0604020202020204" pitchFamily="34" charset="0"/>
                <a:buChar char="•"/>
              </a:pPr>
              <a:r>
                <a:rPr lang="en-GB" sz="2400" b="0" i="0" dirty="0">
                  <a:solidFill>
                    <a:srgbClr val="595858"/>
                  </a:solidFill>
                  <a:effectLst/>
                </a:rPr>
                <a:t>Flair</a:t>
              </a:r>
            </a:p>
            <a:p>
              <a:pPr algn="l"/>
              <a:r>
                <a:rPr lang="en-GB" sz="2400" b="1" i="1" dirty="0">
                  <a:solidFill>
                    <a:srgbClr val="333333"/>
                  </a:solidFill>
                  <a:effectLst/>
                </a:rPr>
                <a:t>Other Pretrained Models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StanfordNLP</a:t>
              </a:r>
              <a:endParaRPr lang="en-GB" sz="2400" b="0" i="0" dirty="0">
                <a:solidFill>
                  <a:srgbClr val="595858"/>
                </a:solidFill>
                <a:effectLst/>
              </a:endParaRPr>
            </a:p>
          </p:txBody>
        </p:sp>
        <p:sp>
          <p:nvSpPr>
            <p:cNvPr id="19" name="Arrow: Right 18">
              <a:extLst>
                <a:ext uri="{FF2B5EF4-FFF2-40B4-BE49-F238E27FC236}">
                  <a16:creationId xmlns:a16="http://schemas.microsoft.com/office/drawing/2014/main" id="{4AF0CB9F-591E-49F1-800C-25C689D43878}"/>
                </a:ext>
              </a:extLst>
            </p:cNvPr>
            <p:cNvSpPr/>
            <p:nvPr/>
          </p:nvSpPr>
          <p:spPr>
            <a:xfrm>
              <a:off x="4015409" y="2298602"/>
              <a:ext cx="2827931" cy="6566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pic>
        <p:nvPicPr>
          <p:cNvPr id="3" name="Picture 2" descr="Image for post">
            <a:extLst>
              <a:ext uri="{FF2B5EF4-FFF2-40B4-BE49-F238E27FC236}">
                <a16:creationId xmlns:a16="http://schemas.microsoft.com/office/drawing/2014/main" id="{5A7CB199-8F1C-4837-8D09-2D943A7ABE0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tretch>
            <a:fillRect/>
          </a:stretch>
        </p:blipFill>
        <p:spPr bwMode="auto">
          <a:xfrm>
            <a:off x="1508587" y="1772420"/>
            <a:ext cx="9174826" cy="436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80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75">
            <a:extLst>
              <a:ext uri="{FF2B5EF4-FFF2-40B4-BE49-F238E27FC236}">
                <a16:creationId xmlns:a16="http://schemas.microsoft.com/office/drawing/2014/main" id="{6F7FAA46-F63C-45FE-B4F0-A7E677E9F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4" name="Straight Connector 77">
            <a:extLst>
              <a:ext uri="{FF2B5EF4-FFF2-40B4-BE49-F238E27FC236}">
                <a16:creationId xmlns:a16="http://schemas.microsoft.com/office/drawing/2014/main" id="{DA9B7795-7E78-4F68-B6FE-6ECC916562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F720CD-7218-4BAA-87FC-5243706A51D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t>4</a:t>
            </a:r>
            <a:br>
              <a:rPr lang="en-US" spc="200" dirty="0"/>
            </a:br>
            <a:r>
              <a:rPr lang="en-US" spc="200" dirty="0"/>
              <a:t>INTRO TO PRACTICAL SESSION</a:t>
            </a:r>
          </a:p>
        </p:txBody>
      </p:sp>
      <p:sp>
        <p:nvSpPr>
          <p:cNvPr id="80" name="Rectangle 79">
            <a:extLst>
              <a:ext uri="{FF2B5EF4-FFF2-40B4-BE49-F238E27FC236}">
                <a16:creationId xmlns:a16="http://schemas.microsoft.com/office/drawing/2014/main" id="{72974D1C-9B6C-41AA-9861-0A9C0469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851D31C-BFB1-401E-9D61-079E4A18F4E6}"/>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914400">
              <a:spcAft>
                <a:spcPts val="600"/>
              </a:spcAft>
            </a:pPr>
            <a:r>
              <a:rPr lang="en-US" kern="1200" cap="all" baseline="0">
                <a:solidFill>
                  <a:schemeClr val="tx1">
                    <a:lumMod val="90000"/>
                    <a:lumOff val="10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327F1107-26B6-4D63-A2E8-D343A99A6323}"/>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914400">
              <a:spcAft>
                <a:spcPts val="600"/>
              </a:spcAft>
            </a:pPr>
            <a:fld id="{F0583CF7-0939-4046-9760-D0DA58C8B313}" type="slidenum">
              <a:rPr lang="en-US" smtClean="0"/>
              <a:pPr defTabSz="914400">
                <a:spcAft>
                  <a:spcPts val="600"/>
                </a:spcAft>
              </a:pPr>
              <a:t>21</a:t>
            </a:fld>
            <a:endParaRPr lang="en-US"/>
          </a:p>
        </p:txBody>
      </p:sp>
      <p:pic>
        <p:nvPicPr>
          <p:cNvPr id="7170" name="Picture 2" descr="Image for post">
            <a:extLst>
              <a:ext uri="{FF2B5EF4-FFF2-40B4-BE49-F238E27FC236}">
                <a16:creationId xmlns:a16="http://schemas.microsoft.com/office/drawing/2014/main" id="{236141C0-4C2F-4D4D-9EFD-70C7324B3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505" y="1058689"/>
            <a:ext cx="7248283" cy="325606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89BF420-8704-470A-BF43-ADA10E47BADE}"/>
              </a:ext>
            </a:extLst>
          </p:cNvPr>
          <p:cNvSpPr/>
          <p:nvPr/>
        </p:nvSpPr>
        <p:spPr>
          <a:xfrm>
            <a:off x="8740869" y="982368"/>
            <a:ext cx="1990889" cy="1303631"/>
          </a:xfrm>
          <a:custGeom>
            <a:avLst/>
            <a:gdLst>
              <a:gd name="connsiteX0" fmla="*/ 0 w 1990889"/>
              <a:gd name="connsiteY0" fmla="*/ 651816 h 1303631"/>
              <a:gd name="connsiteX1" fmla="*/ 995445 w 1990889"/>
              <a:gd name="connsiteY1" fmla="*/ 0 h 1303631"/>
              <a:gd name="connsiteX2" fmla="*/ 1990890 w 1990889"/>
              <a:gd name="connsiteY2" fmla="*/ 651816 h 1303631"/>
              <a:gd name="connsiteX3" fmla="*/ 995445 w 1990889"/>
              <a:gd name="connsiteY3" fmla="*/ 1303632 h 1303631"/>
              <a:gd name="connsiteX4" fmla="*/ 0 w 1990889"/>
              <a:gd name="connsiteY4" fmla="*/ 651816 h 130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889" h="1303631" extrusionOk="0">
                <a:moveTo>
                  <a:pt x="0" y="651816"/>
                </a:moveTo>
                <a:cubicBezTo>
                  <a:pt x="-58248" y="211795"/>
                  <a:pt x="498436" y="11560"/>
                  <a:pt x="995445" y="0"/>
                </a:cubicBezTo>
                <a:cubicBezTo>
                  <a:pt x="1483162" y="-26203"/>
                  <a:pt x="1949975" y="272400"/>
                  <a:pt x="1990890" y="651816"/>
                </a:cubicBezTo>
                <a:cubicBezTo>
                  <a:pt x="2031930" y="978327"/>
                  <a:pt x="1518144" y="1313099"/>
                  <a:pt x="995445" y="1303632"/>
                </a:cubicBezTo>
                <a:cubicBezTo>
                  <a:pt x="521570" y="1289592"/>
                  <a:pt x="37152" y="987013"/>
                  <a:pt x="0" y="651816"/>
                </a:cubicBezTo>
                <a:close/>
              </a:path>
            </a:pathLst>
          </a:custGeom>
          <a:noFill/>
          <a:ln w="57150">
            <a:solidFill>
              <a:srgbClr val="FF0000"/>
            </a:solidFill>
            <a:extLst>
              <a:ext uri="{C807C97D-BFC1-408E-A445-0C87EB9F89A2}">
                <ask:lineSketchStyleProps xmlns:ask="http://schemas.microsoft.com/office/drawing/2018/sketchyshapes" sd="229435961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964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3">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3B8EF-93AE-4854-AA7E-80508F50B2B1}"/>
              </a:ext>
            </a:extLst>
          </p:cNvPr>
          <p:cNvSpPr>
            <a:spLocks noGrp="1"/>
          </p:cNvSpPr>
          <p:nvPr>
            <p:ph type="title"/>
          </p:nvPr>
        </p:nvSpPr>
        <p:spPr>
          <a:xfrm>
            <a:off x="417583" y="729482"/>
            <a:ext cx="4480982" cy="3034857"/>
          </a:xfrm>
        </p:spPr>
        <p:txBody>
          <a:bodyPr vert="horz" lIns="91440" tIns="45720" rIns="91440" bIns="45720" rtlCol="0" anchor="b">
            <a:normAutofit/>
          </a:bodyPr>
          <a:lstStyle/>
          <a:p>
            <a:pPr algn="r"/>
            <a:r>
              <a:rPr lang="en-US" sz="5400" spc="200" dirty="0">
                <a:solidFill>
                  <a:srgbClr val="FFFFFF"/>
                </a:solidFill>
              </a:rPr>
              <a:t>PRATICAL SESSION</a:t>
            </a:r>
          </a:p>
        </p:txBody>
      </p:sp>
      <p:cxnSp>
        <p:nvCxnSpPr>
          <p:cNvPr id="24" name="Straight Connector 19">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5" name="Graphic 8" descr="Head with Gears">
            <a:extLst>
              <a:ext uri="{FF2B5EF4-FFF2-40B4-BE49-F238E27FC236}">
                <a16:creationId xmlns:a16="http://schemas.microsoft.com/office/drawing/2014/main" id="{58ECFBE8-E809-43B2-85DD-410DDFCE6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2162" y="549703"/>
            <a:ext cx="2523505" cy="2523505"/>
          </a:xfrm>
          <a:prstGeom prst="rect">
            <a:avLst/>
          </a:prstGeom>
        </p:spPr>
      </p:pic>
      <p:sp>
        <p:nvSpPr>
          <p:cNvPr id="4" name="Footer Placeholder 3">
            <a:extLst>
              <a:ext uri="{FF2B5EF4-FFF2-40B4-BE49-F238E27FC236}">
                <a16:creationId xmlns:a16="http://schemas.microsoft.com/office/drawing/2014/main" id="{08EC61F1-FB03-4773-9CA0-BC64727B7A21}"/>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914400">
              <a:spcAft>
                <a:spcPts val="600"/>
              </a:spcAft>
            </a:pPr>
            <a:r>
              <a:rPr lang="en-US" kern="1200" cap="all" baseline="0">
                <a:solidFill>
                  <a:schemeClr val="tx1">
                    <a:lumMod val="90000"/>
                    <a:lumOff val="10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FD1A3493-5AF3-4005-8FDF-367C7F29368C}"/>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914400">
              <a:spcAft>
                <a:spcPts val="600"/>
              </a:spcAft>
            </a:pPr>
            <a:fld id="{F0583CF7-0939-4046-9760-D0DA58C8B313}" type="slidenum">
              <a:rPr lang="en-US" smtClean="0"/>
              <a:pPr defTabSz="914400">
                <a:spcAft>
                  <a:spcPts val="600"/>
                </a:spcAft>
              </a:pPr>
              <a:t>22</a:t>
            </a:fld>
            <a:endParaRPr lang="en-US"/>
          </a:p>
        </p:txBody>
      </p:sp>
      <p:pic>
        <p:nvPicPr>
          <p:cNvPr id="3" name="Picture 2">
            <a:extLst>
              <a:ext uri="{FF2B5EF4-FFF2-40B4-BE49-F238E27FC236}">
                <a16:creationId xmlns:a16="http://schemas.microsoft.com/office/drawing/2014/main" id="{9FCF3E22-1228-4AD5-BF68-950F4FCD4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454" y="834714"/>
            <a:ext cx="4315441" cy="4315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0D7BCB-B2C4-46BA-BDEA-7955276DEFA1}"/>
              </a:ext>
            </a:extLst>
          </p:cNvPr>
          <p:cNvSpPr txBox="1"/>
          <p:nvPr/>
        </p:nvSpPr>
        <p:spPr>
          <a:xfrm>
            <a:off x="392657" y="4043214"/>
            <a:ext cx="4922513" cy="1107996"/>
          </a:xfrm>
          <a:prstGeom prst="rect">
            <a:avLst/>
          </a:prstGeom>
          <a:noFill/>
        </p:spPr>
        <p:txBody>
          <a:bodyPr wrap="square">
            <a:spAutoFit/>
          </a:bodyPr>
          <a:lstStyle/>
          <a:p>
            <a:r>
              <a:rPr lang="en-GB" sz="1600" dirty="0">
                <a:hlinkClick r:id="rId6"/>
              </a:rPr>
              <a:t>https://colab.research.google.com/github/ycrao573/rnn-workshop/blob/master/Text%20Generator%20using%20RNN%20Tutorial.ipynb</a:t>
            </a:r>
            <a:endParaRPr lang="en-GB" sz="1600" dirty="0"/>
          </a:p>
          <a:p>
            <a:endParaRPr lang="en-GB" dirty="0"/>
          </a:p>
        </p:txBody>
      </p:sp>
    </p:spTree>
    <p:extLst>
      <p:ext uri="{BB962C8B-B14F-4D97-AF65-F5344CB8AC3E}">
        <p14:creationId xmlns:p14="http://schemas.microsoft.com/office/powerpoint/2010/main" val="297283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83C1-1891-412D-BD09-F667442DA457}"/>
              </a:ext>
            </a:extLst>
          </p:cNvPr>
          <p:cNvSpPr>
            <a:spLocks noGrp="1"/>
          </p:cNvSpPr>
          <p:nvPr>
            <p:ph type="title"/>
          </p:nvPr>
        </p:nvSpPr>
        <p:spPr/>
        <p:txBody>
          <a:bodyPr/>
          <a:lstStyle/>
          <a:p>
            <a:r>
              <a:rPr lang="en-SG" dirty="0"/>
              <a:t>In this workshop, we assumed that…</a:t>
            </a:r>
            <a:endParaRPr lang="en-GB" dirty="0"/>
          </a:p>
        </p:txBody>
      </p:sp>
      <p:sp>
        <p:nvSpPr>
          <p:cNvPr id="3" name="Content Placeholder 2">
            <a:extLst>
              <a:ext uri="{FF2B5EF4-FFF2-40B4-BE49-F238E27FC236}">
                <a16:creationId xmlns:a16="http://schemas.microsoft.com/office/drawing/2014/main" id="{164EC8E2-3818-43E9-B458-08F81AD4C1E3}"/>
              </a:ext>
            </a:extLst>
          </p:cNvPr>
          <p:cNvSpPr>
            <a:spLocks noGrp="1"/>
          </p:cNvSpPr>
          <p:nvPr>
            <p:ph idx="1"/>
          </p:nvPr>
        </p:nvSpPr>
        <p:spPr>
          <a:xfrm>
            <a:off x="1112905" y="2084832"/>
            <a:ext cx="8563755" cy="4369234"/>
          </a:xfrm>
        </p:spPr>
        <p:txBody>
          <a:bodyPr>
            <a:normAutofit/>
          </a:bodyPr>
          <a:lstStyle/>
          <a:p>
            <a:r>
              <a:rPr lang="en-GB" sz="2800" dirty="0"/>
              <a:t>You have attended the workshops in pre-deep learning week...</a:t>
            </a:r>
          </a:p>
          <a:p>
            <a:r>
              <a:rPr lang="en-GB" sz="3600" dirty="0">
                <a:solidFill>
                  <a:srgbClr val="C00000"/>
                </a:solidFill>
              </a:rPr>
              <a:t>OR</a:t>
            </a:r>
          </a:p>
          <a:p>
            <a:r>
              <a:rPr lang="en-GB" sz="2800" dirty="0"/>
              <a:t>Have basic knowledge of python programming, deep learning as well as neural network…</a:t>
            </a:r>
          </a:p>
          <a:p>
            <a:r>
              <a:rPr lang="en-GB" sz="4400" dirty="0">
                <a:solidFill>
                  <a:srgbClr val="C00000"/>
                </a:solidFill>
              </a:rPr>
              <a:t>OR?</a:t>
            </a:r>
          </a:p>
          <a:p>
            <a:r>
              <a:rPr lang="en-GB" sz="4400" dirty="0">
                <a:solidFill>
                  <a:srgbClr val="C00000"/>
                </a:solidFill>
              </a:rPr>
              <a:t>…</a:t>
            </a:r>
          </a:p>
        </p:txBody>
      </p:sp>
      <p:sp>
        <p:nvSpPr>
          <p:cNvPr id="4" name="Footer Placeholder 3">
            <a:extLst>
              <a:ext uri="{FF2B5EF4-FFF2-40B4-BE49-F238E27FC236}">
                <a16:creationId xmlns:a16="http://schemas.microsoft.com/office/drawing/2014/main" id="{BB278712-ED29-4A45-946F-6980D58FE4AC}"/>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B473784C-76F0-4B0F-AB3A-98AE17C8C207}"/>
              </a:ext>
            </a:extLst>
          </p:cNvPr>
          <p:cNvSpPr>
            <a:spLocks noGrp="1"/>
          </p:cNvSpPr>
          <p:nvPr>
            <p:ph type="sldNum" sz="quarter" idx="12"/>
          </p:nvPr>
        </p:nvSpPr>
        <p:spPr/>
        <p:txBody>
          <a:bodyPr/>
          <a:lstStyle/>
          <a:p>
            <a:fld id="{F0583CF7-0939-4046-9760-D0DA58C8B313}" type="slidenum">
              <a:rPr lang="en-GB" smtClean="0"/>
              <a:t>3</a:t>
            </a:fld>
            <a:endParaRPr lang="en-GB"/>
          </a:p>
        </p:txBody>
      </p:sp>
    </p:spTree>
    <p:extLst>
      <p:ext uri="{BB962C8B-B14F-4D97-AF65-F5344CB8AC3E}">
        <p14:creationId xmlns:p14="http://schemas.microsoft.com/office/powerpoint/2010/main" val="18101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LP text pre-processing">
            <a:extLst>
              <a:ext uri="{FF2B5EF4-FFF2-40B4-BE49-F238E27FC236}">
                <a16:creationId xmlns:a16="http://schemas.microsoft.com/office/drawing/2014/main" id="{A995310E-2B1F-4F2B-A682-3D6460C7301D}"/>
              </a:ext>
            </a:extLst>
          </p:cNvPr>
          <p:cNvPicPr>
            <a:picLocks noChangeAspect="1" noChangeArrowheads="1"/>
          </p:cNvPicPr>
          <p:nvPr/>
        </p:nvPicPr>
        <p:blipFill rotWithShape="1">
          <a:blip r:embed="rId3">
            <a:alphaModFix amt="45000"/>
            <a:extLst>
              <a:ext uri="{28A0092B-C50C-407E-A947-70E740481C1C}">
                <a14:useLocalDpi xmlns:a14="http://schemas.microsoft.com/office/drawing/2010/main" val="0"/>
              </a:ext>
            </a:extLst>
          </a:blip>
          <a:srcRect t="23270" r="-1" b="1710"/>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3536E1-7655-45C0-A089-19CE71BC6FB9}"/>
              </a:ext>
            </a:extLst>
          </p:cNvPr>
          <p:cNvSpPr>
            <a:spLocks noGrp="1"/>
          </p:cNvSpPr>
          <p:nvPr>
            <p:ph type="ctrTitle"/>
          </p:nvPr>
        </p:nvSpPr>
        <p:spPr>
          <a:xfrm>
            <a:off x="643466" y="643467"/>
            <a:ext cx="7252019" cy="5571066"/>
          </a:xfrm>
        </p:spPr>
        <p:txBody>
          <a:bodyPr>
            <a:normAutofit/>
          </a:bodyPr>
          <a:lstStyle/>
          <a:p>
            <a:r>
              <a:rPr lang="en-SG" sz="6600" dirty="0">
                <a:solidFill>
                  <a:schemeClr val="tx1"/>
                </a:solidFill>
              </a:rPr>
              <a:t>TEXT GENERATOR USING RNN</a:t>
            </a:r>
            <a:endParaRPr lang="en-GB" sz="6600" dirty="0">
              <a:solidFill>
                <a:schemeClr val="tx1"/>
              </a:solidFill>
            </a:endParaRPr>
          </a:p>
        </p:txBody>
      </p:sp>
      <p:sp>
        <p:nvSpPr>
          <p:cNvPr id="3" name="Subtitle 2">
            <a:extLst>
              <a:ext uri="{FF2B5EF4-FFF2-40B4-BE49-F238E27FC236}">
                <a16:creationId xmlns:a16="http://schemas.microsoft.com/office/drawing/2014/main" id="{2DC2A6CF-8A59-4513-9A4E-FF0ED9B0BA54}"/>
              </a:ext>
            </a:extLst>
          </p:cNvPr>
          <p:cNvSpPr>
            <a:spLocks noGrp="1"/>
          </p:cNvSpPr>
          <p:nvPr>
            <p:ph type="subTitle" idx="1"/>
          </p:nvPr>
        </p:nvSpPr>
        <p:spPr>
          <a:xfrm>
            <a:off x="8451608" y="643467"/>
            <a:ext cx="3096926" cy="5571066"/>
          </a:xfrm>
        </p:spPr>
        <p:txBody>
          <a:bodyPr>
            <a:normAutofit/>
          </a:bodyPr>
          <a:lstStyle/>
          <a:p>
            <a:r>
              <a:rPr lang="en-SG" sz="2000">
                <a:solidFill>
                  <a:schemeClr val="tx1"/>
                </a:solidFill>
              </a:rPr>
              <a:t>SPEAKER:</a:t>
            </a:r>
          </a:p>
          <a:p>
            <a:r>
              <a:rPr lang="en-SG" sz="2000" b="1">
                <a:solidFill>
                  <a:schemeClr val="tx1"/>
                </a:solidFill>
              </a:rPr>
              <a:t>RAO</a:t>
            </a:r>
            <a:r>
              <a:rPr lang="en-SG" sz="2000">
                <a:solidFill>
                  <a:schemeClr val="tx1"/>
                </a:solidFill>
              </a:rPr>
              <a:t> YUCHEN</a:t>
            </a:r>
          </a:p>
          <a:p>
            <a:r>
              <a:rPr lang="en-SG" sz="2000">
                <a:solidFill>
                  <a:schemeClr val="tx1"/>
                </a:solidFill>
              </a:rPr>
              <a:t>IEM/YR3</a:t>
            </a:r>
          </a:p>
        </p:txBody>
      </p:sp>
      <p:cxnSp>
        <p:nvCxnSpPr>
          <p:cNvPr id="89" name="Straight Connector 8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4A7FA7E-67F0-4333-8655-48A96C1B03CA}"/>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solidFill>
                  <a:schemeClr val="tx1"/>
                </a:solidFill>
              </a:rPr>
              <a:t>TEXT GENERATOR USING RNN</a:t>
            </a:r>
          </a:p>
        </p:txBody>
      </p:sp>
      <p:sp>
        <p:nvSpPr>
          <p:cNvPr id="6" name="Slide Number Placeholder 5">
            <a:extLst>
              <a:ext uri="{FF2B5EF4-FFF2-40B4-BE49-F238E27FC236}">
                <a16:creationId xmlns:a16="http://schemas.microsoft.com/office/drawing/2014/main" id="{15178485-630C-40EC-B4B0-A2DFBDED2BFF}"/>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a:solidFill>
                  <a:schemeClr val="tx1"/>
                </a:solidFill>
              </a:rPr>
              <a:pPr>
                <a:spcAft>
                  <a:spcPts val="600"/>
                </a:spcAft>
              </a:pPr>
              <a:t>4</a:t>
            </a:fld>
            <a:endParaRPr lang="en-GB">
              <a:solidFill>
                <a:schemeClr val="tx1"/>
              </a:solidFill>
            </a:endParaRPr>
          </a:p>
        </p:txBody>
      </p:sp>
      <p:sp>
        <p:nvSpPr>
          <p:cNvPr id="4" name="Subtitle 2">
            <a:extLst>
              <a:ext uri="{FF2B5EF4-FFF2-40B4-BE49-F238E27FC236}">
                <a16:creationId xmlns:a16="http://schemas.microsoft.com/office/drawing/2014/main" id="{F2E3AE2F-7605-4FA6-A83C-E352A063DD8C}"/>
              </a:ext>
            </a:extLst>
          </p:cNvPr>
          <p:cNvSpPr txBox="1">
            <a:spLocks/>
          </p:cNvSpPr>
          <p:nvPr/>
        </p:nvSpPr>
        <p:spPr>
          <a:xfrm>
            <a:off x="3068" y="0"/>
            <a:ext cx="12188932" cy="685800"/>
          </a:xfrm>
          <a:prstGeom prst="rect">
            <a:avLst/>
          </a:prstGeom>
          <a:solidFill>
            <a:srgbClr val="000000">
              <a:alpha val="50000"/>
            </a:srgbClr>
          </a:solidFill>
          <a:ln>
            <a:noFill/>
          </a:ln>
        </p:spPr>
        <p:txBody>
          <a:bodyPr vert="horz" wrap="square"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pPr algn="ctr"/>
            <a:r>
              <a:rPr lang="en-SG" sz="2800" dirty="0">
                <a:solidFill>
                  <a:srgbClr val="FFFFFF"/>
                </a:solidFill>
              </a:rPr>
              <a:t>MLDA DEEP LEARNING WK SPECIAL:</a:t>
            </a:r>
          </a:p>
        </p:txBody>
      </p:sp>
    </p:spTree>
    <p:extLst>
      <p:ext uri="{BB962C8B-B14F-4D97-AF65-F5344CB8AC3E}">
        <p14:creationId xmlns:p14="http://schemas.microsoft.com/office/powerpoint/2010/main" val="295058910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5B91-84A8-4583-BF0F-DA6AAF011163}"/>
              </a:ext>
            </a:extLst>
          </p:cNvPr>
          <p:cNvSpPr>
            <a:spLocks noGrp="1"/>
          </p:cNvSpPr>
          <p:nvPr>
            <p:ph type="title"/>
          </p:nvPr>
        </p:nvSpPr>
        <p:spPr/>
        <p:txBody>
          <a:bodyPr/>
          <a:lstStyle/>
          <a:p>
            <a:r>
              <a:rPr lang="en-SG" dirty="0"/>
              <a:t>STRUCTURE</a:t>
            </a:r>
            <a:endParaRPr lang="en-GB" dirty="0"/>
          </a:p>
        </p:txBody>
      </p:sp>
      <p:sp>
        <p:nvSpPr>
          <p:cNvPr id="3" name="Content Placeholder 2">
            <a:extLst>
              <a:ext uri="{FF2B5EF4-FFF2-40B4-BE49-F238E27FC236}">
                <a16:creationId xmlns:a16="http://schemas.microsoft.com/office/drawing/2014/main" id="{50C7D854-422C-439D-9049-E52FD7056A03}"/>
              </a:ext>
            </a:extLst>
          </p:cNvPr>
          <p:cNvSpPr>
            <a:spLocks noGrp="1"/>
          </p:cNvSpPr>
          <p:nvPr>
            <p:ph idx="1"/>
          </p:nvPr>
        </p:nvSpPr>
        <p:spPr>
          <a:xfrm>
            <a:off x="1024128" y="1873189"/>
            <a:ext cx="10621334" cy="4678533"/>
          </a:xfrm>
        </p:spPr>
        <p:txBody>
          <a:bodyPr numCol="2">
            <a:normAutofit/>
          </a:bodyPr>
          <a:lstStyle/>
          <a:p>
            <a:pPr marL="342900" lvl="0" indent="-342900">
              <a:lnSpc>
                <a:spcPct val="107000"/>
              </a:lnSpc>
              <a:buFont typeface="+mj-lt"/>
              <a:buAutoNum type="arabicPeriod"/>
            </a:pPr>
            <a:r>
              <a:rPr lang="en-SG" sz="2400" b="1" dirty="0">
                <a:effectLst/>
                <a:ea typeface="等线" panose="02010600030101010101" pitchFamily="2" charset="-122"/>
                <a:cs typeface="Arial" panose="020B0604020202020204" pitchFamily="34" charset="0"/>
              </a:rPr>
              <a:t>Development of NLP</a:t>
            </a:r>
            <a:endParaRPr lang="en-GB" sz="1800" b="1"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What is NLP?</a:t>
            </a:r>
            <a:endParaRPr lang="en-GB" sz="1600"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Why NLP?</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Text Processing Basics</a:t>
            </a:r>
            <a:endParaRPr lang="en-GB" sz="1600" dirty="0">
              <a:effectLst/>
              <a:ea typeface="等线" panose="02010600030101010101" pitchFamily="2" charset="-122"/>
              <a:cs typeface="Arial" panose="020B0604020202020204" pitchFamily="34" charset="0"/>
            </a:endParaRPr>
          </a:p>
          <a:p>
            <a:pPr marL="342900" lvl="0" indent="-342900">
              <a:lnSpc>
                <a:spcPct val="107000"/>
              </a:lnSpc>
              <a:buFont typeface="+mj-lt"/>
              <a:buAutoNum type="arabicPeriod"/>
            </a:pPr>
            <a:r>
              <a:rPr lang="en-SG" sz="2400" b="1" dirty="0">
                <a:effectLst/>
                <a:ea typeface="等线" panose="02010600030101010101" pitchFamily="2" charset="-122"/>
                <a:cs typeface="Arial" panose="020B0604020202020204" pitchFamily="34" charset="0"/>
              </a:rPr>
              <a:t>RNN Basics</a:t>
            </a:r>
            <a:endParaRPr lang="en-GB" sz="1800" b="1"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What is RNN?</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Structure of RNN</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Improvement over RNN</a:t>
            </a:r>
          </a:p>
          <a:p>
            <a:pPr marL="742950" lvl="1" indent="-285750">
              <a:lnSpc>
                <a:spcPct val="107000"/>
              </a:lnSpc>
              <a:buFont typeface="+mj-lt"/>
              <a:buAutoNum type="alphaLcPeriod"/>
            </a:pPr>
            <a:endParaRPr lang="en-SG" sz="2000" dirty="0">
              <a:ea typeface="等线" panose="02010600030101010101" pitchFamily="2" charset="-122"/>
              <a:cs typeface="Arial" panose="020B0604020202020204" pitchFamily="34" charset="0"/>
            </a:endParaRPr>
          </a:p>
          <a:p>
            <a:pPr marL="742950" lvl="1" indent="-285750">
              <a:lnSpc>
                <a:spcPct val="107000"/>
              </a:lnSpc>
              <a:buFont typeface="+mj-lt"/>
              <a:buAutoNum type="alphaLcPeriod"/>
            </a:pPr>
            <a:endParaRPr lang="en-GB" sz="1600" dirty="0">
              <a:effectLst/>
              <a:ea typeface="等线" panose="02010600030101010101" pitchFamily="2" charset="-122"/>
              <a:cs typeface="Arial" panose="020B0604020202020204" pitchFamily="34" charset="0"/>
            </a:endParaRPr>
          </a:p>
          <a:p>
            <a:pPr marL="342900" lvl="0" indent="-342900">
              <a:lnSpc>
                <a:spcPct val="107000"/>
              </a:lnSpc>
              <a:spcAft>
                <a:spcPts val="800"/>
              </a:spcAft>
              <a:buFont typeface="+mj-lt"/>
              <a:buAutoNum type="arabicPeriod"/>
            </a:pPr>
            <a:r>
              <a:rPr lang="en-GB" altLang="zh-CN" sz="2400" b="1" dirty="0">
                <a:ea typeface="等线" panose="02010600030101010101" pitchFamily="2" charset="-122"/>
                <a:cs typeface="Arial" panose="020B0604020202020204" pitchFamily="34" charset="0"/>
              </a:rPr>
              <a:t>Extended </a:t>
            </a:r>
            <a:r>
              <a:rPr lang="en-US" altLang="zh-CN" sz="2400" b="1" dirty="0">
                <a:ea typeface="等线" panose="02010600030101010101" pitchFamily="2" charset="-122"/>
                <a:cs typeface="Arial" panose="020B0604020202020204" pitchFamily="34" charset="0"/>
              </a:rPr>
              <a:t>Reading</a:t>
            </a:r>
            <a:endParaRPr lang="en-GB" sz="2400" b="1" dirty="0">
              <a:ea typeface="等线" panose="02010600030101010101" pitchFamily="2" charset="-122"/>
              <a:cs typeface="Arial" panose="020B0604020202020204" pitchFamily="34" charset="0"/>
            </a:endParaRPr>
          </a:p>
          <a:p>
            <a:pPr marL="342900" lvl="0" indent="-342900">
              <a:lnSpc>
                <a:spcPct val="107000"/>
              </a:lnSpc>
              <a:spcAft>
                <a:spcPts val="800"/>
              </a:spcAft>
              <a:buFont typeface="+mj-lt"/>
              <a:buAutoNum type="arabicPeriod"/>
            </a:pPr>
            <a:r>
              <a:rPr lang="en-GB" sz="2400" b="1" dirty="0">
                <a:effectLst/>
                <a:ea typeface="等线" panose="02010600030101010101" pitchFamily="2" charset="-122"/>
                <a:cs typeface="Arial" panose="020B0604020202020204" pitchFamily="34" charset="0"/>
              </a:rPr>
              <a:t>Intro to Practical Session</a:t>
            </a:r>
          </a:p>
        </p:txBody>
      </p:sp>
      <p:sp>
        <p:nvSpPr>
          <p:cNvPr id="4" name="Arrow: Down 3">
            <a:extLst>
              <a:ext uri="{FF2B5EF4-FFF2-40B4-BE49-F238E27FC236}">
                <a16:creationId xmlns:a16="http://schemas.microsoft.com/office/drawing/2014/main" id="{F559FCA0-AB27-4BEC-94D7-BEC7B06D8619}"/>
              </a:ext>
            </a:extLst>
          </p:cNvPr>
          <p:cNvSpPr/>
          <p:nvPr/>
        </p:nvSpPr>
        <p:spPr>
          <a:xfrm>
            <a:off x="8827669" y="4888023"/>
            <a:ext cx="807868" cy="807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EF564BB-73CB-45E6-80FB-35865DA8EE11}"/>
              </a:ext>
            </a:extLst>
          </p:cNvPr>
          <p:cNvSpPr txBox="1"/>
          <p:nvPr/>
        </p:nvSpPr>
        <p:spPr>
          <a:xfrm>
            <a:off x="7421494" y="5688009"/>
            <a:ext cx="3977434" cy="584775"/>
          </a:xfrm>
          <a:prstGeom prst="rect">
            <a:avLst/>
          </a:prstGeom>
          <a:noFill/>
        </p:spPr>
        <p:txBody>
          <a:bodyPr wrap="square" rtlCol="0">
            <a:spAutoFit/>
          </a:bodyPr>
          <a:lstStyle/>
          <a:p>
            <a:r>
              <a:rPr lang="en-SG" sz="3200" b="1" dirty="0">
                <a:solidFill>
                  <a:schemeClr val="accent2">
                    <a:lumMod val="50000"/>
                  </a:schemeClr>
                </a:solidFill>
              </a:rPr>
              <a:t>PRACTICAL SESSION</a:t>
            </a:r>
            <a:endParaRPr lang="en-GB" sz="3200" b="1" dirty="0">
              <a:solidFill>
                <a:schemeClr val="accent2">
                  <a:lumMod val="50000"/>
                </a:schemeClr>
              </a:solidFill>
            </a:endParaRPr>
          </a:p>
        </p:txBody>
      </p:sp>
      <p:sp>
        <p:nvSpPr>
          <p:cNvPr id="6" name="Footer Placeholder 5">
            <a:extLst>
              <a:ext uri="{FF2B5EF4-FFF2-40B4-BE49-F238E27FC236}">
                <a16:creationId xmlns:a16="http://schemas.microsoft.com/office/drawing/2014/main" id="{21006750-AFF9-49E4-B1A3-095C8FB1ABED}"/>
              </a:ext>
            </a:extLst>
          </p:cNvPr>
          <p:cNvSpPr>
            <a:spLocks noGrp="1"/>
          </p:cNvSpPr>
          <p:nvPr>
            <p:ph type="ftr" sz="quarter" idx="11"/>
          </p:nvPr>
        </p:nvSpPr>
        <p:spPr/>
        <p:txBody>
          <a:bodyPr/>
          <a:lstStyle/>
          <a:p>
            <a:r>
              <a:rPr lang="en-GB"/>
              <a:t>TEXT GENERATOR USING RNN</a:t>
            </a:r>
          </a:p>
        </p:txBody>
      </p:sp>
      <p:sp>
        <p:nvSpPr>
          <p:cNvPr id="7" name="Slide Number Placeholder 6">
            <a:extLst>
              <a:ext uri="{FF2B5EF4-FFF2-40B4-BE49-F238E27FC236}">
                <a16:creationId xmlns:a16="http://schemas.microsoft.com/office/drawing/2014/main" id="{3D47D35D-4B01-4CE5-9B97-DBB441D34F91}"/>
              </a:ext>
            </a:extLst>
          </p:cNvPr>
          <p:cNvSpPr>
            <a:spLocks noGrp="1"/>
          </p:cNvSpPr>
          <p:nvPr>
            <p:ph type="sldNum" sz="quarter" idx="12"/>
          </p:nvPr>
        </p:nvSpPr>
        <p:spPr/>
        <p:txBody>
          <a:bodyPr/>
          <a:lstStyle/>
          <a:p>
            <a:fld id="{F0583CF7-0939-4046-9760-D0DA58C8B313}" type="slidenum">
              <a:rPr lang="en-GB" smtClean="0"/>
              <a:t>5</a:t>
            </a:fld>
            <a:endParaRPr lang="en-GB"/>
          </a:p>
        </p:txBody>
      </p:sp>
    </p:spTree>
    <p:extLst>
      <p:ext uri="{BB962C8B-B14F-4D97-AF65-F5344CB8AC3E}">
        <p14:creationId xmlns:p14="http://schemas.microsoft.com/office/powerpoint/2010/main" val="41729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53BBA-FAE8-4E1C-AA81-37111C8BEC39}"/>
              </a:ext>
            </a:extLst>
          </p:cNvPr>
          <p:cNvSpPr>
            <a:spLocks noGrp="1"/>
          </p:cNvSpPr>
          <p:nvPr>
            <p:ph type="title"/>
          </p:nvPr>
        </p:nvSpPr>
        <p:spPr>
          <a:xfrm>
            <a:off x="1024128" y="585216"/>
            <a:ext cx="9720072" cy="1499616"/>
          </a:xfrm>
        </p:spPr>
        <p:txBody>
          <a:bodyPr>
            <a:normAutofit/>
          </a:bodyPr>
          <a:lstStyle/>
          <a:p>
            <a:r>
              <a:rPr lang="en-SG" dirty="0">
                <a:effectLst/>
                <a:ea typeface="等线" panose="02010600030101010101" pitchFamily="2" charset="-122"/>
                <a:cs typeface="Arial" panose="020B0604020202020204" pitchFamily="34" charset="0"/>
              </a:rPr>
              <a:t>1-1 WHAT IS NLP?</a:t>
            </a:r>
            <a:endParaRPr lang="en-GB" dirty="0"/>
          </a:p>
        </p:txBody>
      </p:sp>
      <p:sp>
        <p:nvSpPr>
          <p:cNvPr id="6" name="Content Placeholder 5">
            <a:extLst>
              <a:ext uri="{FF2B5EF4-FFF2-40B4-BE49-F238E27FC236}">
                <a16:creationId xmlns:a16="http://schemas.microsoft.com/office/drawing/2014/main" id="{B1D46689-9D78-4B8D-8820-DA54FD936F94}"/>
              </a:ext>
            </a:extLst>
          </p:cNvPr>
          <p:cNvSpPr>
            <a:spLocks noGrp="1"/>
          </p:cNvSpPr>
          <p:nvPr>
            <p:ph idx="1"/>
          </p:nvPr>
        </p:nvSpPr>
        <p:spPr>
          <a:xfrm>
            <a:off x="1024128" y="2286000"/>
            <a:ext cx="10131552" cy="4023360"/>
          </a:xfrm>
        </p:spPr>
        <p:txBody>
          <a:bodyPr>
            <a:normAutofit/>
          </a:bodyPr>
          <a:lstStyle/>
          <a:p>
            <a:r>
              <a:rPr lang="en-GB" sz="3200" b="1" dirty="0">
                <a:effectLst/>
              </a:rPr>
              <a:t>Natural Language Processing</a:t>
            </a:r>
            <a:r>
              <a:rPr lang="en-GB" sz="3200" dirty="0"/>
              <a:t> is a field of </a:t>
            </a:r>
            <a:r>
              <a:rPr lang="en-GB" sz="3200" u="sng" dirty="0"/>
              <a:t>Artificial Intelligence</a:t>
            </a:r>
            <a:r>
              <a:rPr lang="en-GB" sz="3200" dirty="0"/>
              <a:t> that gives the machines the ability to </a:t>
            </a:r>
            <a:r>
              <a:rPr lang="en-GB" sz="3200" u="sng" dirty="0"/>
              <a:t>read, understand and derive meaning</a:t>
            </a:r>
            <a:r>
              <a:rPr lang="en-GB" sz="3200" dirty="0"/>
              <a:t> from human languages.</a:t>
            </a:r>
          </a:p>
        </p:txBody>
      </p:sp>
      <p:pic>
        <p:nvPicPr>
          <p:cNvPr id="1026" name="Picture 2" descr="Image for post">
            <a:extLst>
              <a:ext uri="{FF2B5EF4-FFF2-40B4-BE49-F238E27FC236}">
                <a16:creationId xmlns:a16="http://schemas.microsoft.com/office/drawing/2014/main" id="{3C229E77-5077-4F62-A110-489643C222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0940" y="4118875"/>
            <a:ext cx="11430060" cy="16287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4BA679E4-7A24-4546-98B0-C3520D95F9DE}"/>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t>TEXT GENERATOR USING RNN</a:t>
            </a:r>
          </a:p>
        </p:txBody>
      </p:sp>
      <p:sp>
        <p:nvSpPr>
          <p:cNvPr id="8" name="Slide Number Placeholder 7">
            <a:extLst>
              <a:ext uri="{FF2B5EF4-FFF2-40B4-BE49-F238E27FC236}">
                <a16:creationId xmlns:a16="http://schemas.microsoft.com/office/drawing/2014/main" id="{7E4E52B5-1046-4900-BA78-8ECDB79A02A6}"/>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6</a:t>
            </a:fld>
            <a:endParaRPr lang="en-GB"/>
          </a:p>
        </p:txBody>
      </p:sp>
      <p:sp>
        <p:nvSpPr>
          <p:cNvPr id="10" name="TextBox 9">
            <a:extLst>
              <a:ext uri="{FF2B5EF4-FFF2-40B4-BE49-F238E27FC236}">
                <a16:creationId xmlns:a16="http://schemas.microsoft.com/office/drawing/2014/main" id="{334F1DDF-0752-4ADC-A62A-1ABDE2889351}"/>
              </a:ext>
            </a:extLst>
          </p:cNvPr>
          <p:cNvSpPr txBox="1"/>
          <p:nvPr/>
        </p:nvSpPr>
        <p:spPr>
          <a:xfrm>
            <a:off x="3491049" y="5659176"/>
            <a:ext cx="6093822" cy="369332"/>
          </a:xfrm>
          <a:prstGeom prst="rect">
            <a:avLst/>
          </a:prstGeom>
          <a:noFill/>
        </p:spPr>
        <p:txBody>
          <a:bodyPr wrap="square">
            <a:spAutoFit/>
          </a:bodyPr>
          <a:lstStyle/>
          <a:p>
            <a:r>
              <a:rPr lang="en-GB" b="0" i="0" dirty="0">
                <a:solidFill>
                  <a:srgbClr val="757575"/>
                </a:solidFill>
                <a:effectLst/>
                <a:latin typeface="medium-content-sans-serif-font"/>
              </a:rPr>
              <a:t>A high-level standard workflow for any NLP project</a:t>
            </a:r>
            <a:endParaRPr lang="en-GB" dirty="0"/>
          </a:p>
        </p:txBody>
      </p:sp>
      <p:sp>
        <p:nvSpPr>
          <p:cNvPr id="12" name="TextBox 11">
            <a:extLst>
              <a:ext uri="{FF2B5EF4-FFF2-40B4-BE49-F238E27FC236}">
                <a16:creationId xmlns:a16="http://schemas.microsoft.com/office/drawing/2014/main" id="{EF5C987D-1CC8-4AEF-A887-4BF25B061695}"/>
              </a:ext>
            </a:extLst>
          </p:cNvPr>
          <p:cNvSpPr txBox="1"/>
          <p:nvPr/>
        </p:nvSpPr>
        <p:spPr>
          <a:xfrm>
            <a:off x="107768" y="6586774"/>
            <a:ext cx="8095706" cy="261610"/>
          </a:xfrm>
          <a:prstGeom prst="rect">
            <a:avLst/>
          </a:prstGeom>
          <a:noFill/>
        </p:spPr>
        <p:txBody>
          <a:bodyPr wrap="square">
            <a:spAutoFit/>
          </a:bodyPr>
          <a:lstStyle/>
          <a:p>
            <a:r>
              <a:rPr lang="en-GB" sz="1100" dirty="0">
                <a:solidFill>
                  <a:schemeClr val="accent2">
                    <a:lumMod val="60000"/>
                    <a:lumOff val="40000"/>
                  </a:schemeClr>
                </a:solidFill>
              </a:rPr>
              <a:t>https://towardsdatascience.com/a-practitioners-guide-to-natural-language-processing-part-i-processing-understanding-text-9f4abfd13e72</a:t>
            </a:r>
          </a:p>
        </p:txBody>
      </p:sp>
    </p:spTree>
    <p:extLst>
      <p:ext uri="{BB962C8B-B14F-4D97-AF65-F5344CB8AC3E}">
        <p14:creationId xmlns:p14="http://schemas.microsoft.com/office/powerpoint/2010/main" val="10031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ED3259-34E9-407C-86B3-25F2CBBE4007}"/>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0E7679E2-B041-40DF-BB71-79AD428C829C}"/>
              </a:ext>
            </a:extLst>
          </p:cNvPr>
          <p:cNvSpPr>
            <a:spLocks noGrp="1"/>
          </p:cNvSpPr>
          <p:nvPr>
            <p:ph type="sldNum" sz="quarter" idx="12"/>
          </p:nvPr>
        </p:nvSpPr>
        <p:spPr/>
        <p:txBody>
          <a:bodyPr/>
          <a:lstStyle/>
          <a:p>
            <a:fld id="{F0583CF7-0939-4046-9760-D0DA58C8B313}" type="slidenum">
              <a:rPr lang="en-GB" smtClean="0"/>
              <a:t>7</a:t>
            </a:fld>
            <a:endParaRPr lang="en-GB"/>
          </a:p>
        </p:txBody>
      </p:sp>
      <p:pic>
        <p:nvPicPr>
          <p:cNvPr id="2052" name="Picture 4" descr="A Brief History of Natural Language Processing — Part 1 - WebSystemer.no">
            <a:extLst>
              <a:ext uri="{FF2B5EF4-FFF2-40B4-BE49-F238E27FC236}">
                <a16:creationId xmlns:a16="http://schemas.microsoft.com/office/drawing/2014/main" id="{86E7C6DA-9A6B-4C6D-83D7-720828101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866" y="206458"/>
            <a:ext cx="7027439" cy="28109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Brief History of Natural Language Processing — Part 2 - WebSystemer.no">
            <a:extLst>
              <a:ext uri="{FF2B5EF4-FFF2-40B4-BE49-F238E27FC236}">
                <a16:creationId xmlns:a16="http://schemas.microsoft.com/office/drawing/2014/main" id="{0000AB80-E737-4E68-A822-19123E72A2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 r="361"/>
          <a:stretch/>
        </p:blipFill>
        <p:spPr bwMode="auto">
          <a:xfrm>
            <a:off x="1219200" y="3080570"/>
            <a:ext cx="10349948" cy="31541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D58FB71-D02E-4E64-BD87-9C6570DAE030}"/>
              </a:ext>
            </a:extLst>
          </p:cNvPr>
          <p:cNvSpPr txBox="1"/>
          <p:nvPr/>
        </p:nvSpPr>
        <p:spPr>
          <a:xfrm>
            <a:off x="60960" y="6564073"/>
            <a:ext cx="7212453" cy="274320"/>
          </a:xfrm>
          <a:prstGeom prst="rect">
            <a:avLst/>
          </a:prstGeom>
          <a:noFill/>
        </p:spPr>
        <p:txBody>
          <a:bodyPr wrap="square">
            <a:spAutoFit/>
          </a:bodyPr>
          <a:lstStyle/>
          <a:p>
            <a:r>
              <a:rPr lang="en-GB" sz="1200" dirty="0">
                <a:solidFill>
                  <a:schemeClr val="accent2">
                    <a:lumMod val="60000"/>
                    <a:lumOff val="40000"/>
                  </a:schemeClr>
                </a:solidFill>
              </a:rPr>
              <a:t>https://www.websystemer.no/a-brief-history-of-natural-language-processing%E2%80%8A-%E2%80%8Apart-2/</a:t>
            </a:r>
          </a:p>
        </p:txBody>
      </p:sp>
    </p:spTree>
    <p:extLst>
      <p:ext uri="{BB962C8B-B14F-4D97-AF65-F5344CB8AC3E}">
        <p14:creationId xmlns:p14="http://schemas.microsoft.com/office/powerpoint/2010/main" val="26366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B3E9-B8ED-4AC7-BCBD-509CD35602CC}"/>
              </a:ext>
            </a:extLst>
          </p:cNvPr>
          <p:cNvSpPr>
            <a:spLocks noGrp="1"/>
          </p:cNvSpPr>
          <p:nvPr>
            <p:ph type="title"/>
          </p:nvPr>
        </p:nvSpPr>
        <p:spPr/>
        <p:txBody>
          <a:bodyPr/>
          <a:lstStyle/>
          <a:p>
            <a:r>
              <a:rPr lang="en-SG" dirty="0"/>
              <a:t>1-2 WHY NLP? – Uses of nlp IN OUR LIFE</a:t>
            </a:r>
            <a:endParaRPr lang="en-GB" dirty="0"/>
          </a:p>
        </p:txBody>
      </p:sp>
      <p:sp>
        <p:nvSpPr>
          <p:cNvPr id="4" name="Footer Placeholder 3">
            <a:extLst>
              <a:ext uri="{FF2B5EF4-FFF2-40B4-BE49-F238E27FC236}">
                <a16:creationId xmlns:a16="http://schemas.microsoft.com/office/drawing/2014/main" id="{7FAF4B0A-FCC4-4DDD-8E3A-7569D72C69A4}"/>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730F871E-8777-491B-9FB7-055BB895390C}"/>
              </a:ext>
            </a:extLst>
          </p:cNvPr>
          <p:cNvSpPr>
            <a:spLocks noGrp="1"/>
          </p:cNvSpPr>
          <p:nvPr>
            <p:ph type="sldNum" sz="quarter" idx="12"/>
          </p:nvPr>
        </p:nvSpPr>
        <p:spPr/>
        <p:txBody>
          <a:bodyPr/>
          <a:lstStyle/>
          <a:p>
            <a:fld id="{F0583CF7-0939-4046-9760-D0DA58C8B313}" type="slidenum">
              <a:rPr lang="en-GB" smtClean="0"/>
              <a:t>8</a:t>
            </a:fld>
            <a:endParaRPr lang="en-GB"/>
          </a:p>
        </p:txBody>
      </p:sp>
      <p:pic>
        <p:nvPicPr>
          <p:cNvPr id="3074" name="Picture 2" descr="Doctor of Medicine (MD) Programme | Duke-NUS">
            <a:extLst>
              <a:ext uri="{FF2B5EF4-FFF2-40B4-BE49-F238E27FC236}">
                <a16:creationId xmlns:a16="http://schemas.microsoft.com/office/drawing/2014/main" id="{81196BAF-1FE7-4DFB-BDBD-06045CD1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61" y="1864059"/>
            <a:ext cx="2867744" cy="1593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sian Sentiment Analysis | Papers With Code">
            <a:extLst>
              <a:ext uri="{FF2B5EF4-FFF2-40B4-BE49-F238E27FC236}">
                <a16:creationId xmlns:a16="http://schemas.microsoft.com/office/drawing/2014/main" id="{94B8EFB9-FC34-4276-B4E0-A8EF4B59C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941" y="4239545"/>
            <a:ext cx="2680581" cy="17891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842292-86B7-41CE-AD99-640FBC095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86" y="4034079"/>
            <a:ext cx="2744239" cy="1826166"/>
          </a:xfrm>
          <a:prstGeom prst="rect">
            <a:avLst/>
          </a:prstGeom>
        </p:spPr>
      </p:pic>
      <p:pic>
        <p:nvPicPr>
          <p:cNvPr id="10" name="Picture 9">
            <a:extLst>
              <a:ext uri="{FF2B5EF4-FFF2-40B4-BE49-F238E27FC236}">
                <a16:creationId xmlns:a16="http://schemas.microsoft.com/office/drawing/2014/main" id="{D86BEE25-E45E-4D96-979B-574635BE38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778" y="1711739"/>
            <a:ext cx="2867744" cy="2029976"/>
          </a:xfrm>
          <a:prstGeom prst="rect">
            <a:avLst/>
          </a:prstGeom>
        </p:spPr>
      </p:pic>
      <p:pic>
        <p:nvPicPr>
          <p:cNvPr id="11" name="Picture 10">
            <a:extLst>
              <a:ext uri="{FF2B5EF4-FFF2-40B4-BE49-F238E27FC236}">
                <a16:creationId xmlns:a16="http://schemas.microsoft.com/office/drawing/2014/main" id="{7AABF15A-7196-4E01-99AC-CFBDA85A4C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3143" y="4065614"/>
            <a:ext cx="2884191" cy="1622357"/>
          </a:xfrm>
          <a:prstGeom prst="rect">
            <a:avLst/>
          </a:prstGeom>
        </p:spPr>
      </p:pic>
      <p:sp>
        <p:nvSpPr>
          <p:cNvPr id="15" name="TextBox 14">
            <a:extLst>
              <a:ext uri="{FF2B5EF4-FFF2-40B4-BE49-F238E27FC236}">
                <a16:creationId xmlns:a16="http://schemas.microsoft.com/office/drawing/2014/main" id="{458F2C6B-91B4-4D30-9681-78F754C02F41}"/>
              </a:ext>
            </a:extLst>
          </p:cNvPr>
          <p:cNvSpPr txBox="1"/>
          <p:nvPr/>
        </p:nvSpPr>
        <p:spPr>
          <a:xfrm>
            <a:off x="8505920" y="3461909"/>
            <a:ext cx="1343025" cy="369332"/>
          </a:xfrm>
          <a:prstGeom prst="rect">
            <a:avLst/>
          </a:prstGeom>
          <a:noFill/>
        </p:spPr>
        <p:txBody>
          <a:bodyPr wrap="square">
            <a:spAutoFit/>
          </a:bodyPr>
          <a:lstStyle/>
          <a:p>
            <a:r>
              <a:rPr lang="en-GB" dirty="0"/>
              <a:t>Health care </a:t>
            </a:r>
          </a:p>
        </p:txBody>
      </p:sp>
      <p:sp>
        <p:nvSpPr>
          <p:cNvPr id="17" name="TextBox 16">
            <a:extLst>
              <a:ext uri="{FF2B5EF4-FFF2-40B4-BE49-F238E27FC236}">
                <a16:creationId xmlns:a16="http://schemas.microsoft.com/office/drawing/2014/main" id="{B29FF37F-2EDC-472C-8897-9F218F782CC1}"/>
              </a:ext>
            </a:extLst>
          </p:cNvPr>
          <p:cNvSpPr txBox="1"/>
          <p:nvPr/>
        </p:nvSpPr>
        <p:spPr>
          <a:xfrm>
            <a:off x="4885168" y="5794842"/>
            <a:ext cx="1990946" cy="369332"/>
          </a:xfrm>
          <a:prstGeom prst="rect">
            <a:avLst/>
          </a:prstGeom>
          <a:noFill/>
        </p:spPr>
        <p:txBody>
          <a:bodyPr wrap="square">
            <a:spAutoFit/>
          </a:bodyPr>
          <a:lstStyle/>
          <a:p>
            <a:r>
              <a:rPr lang="en-GB" dirty="0"/>
              <a:t>Sentiment Analysis</a:t>
            </a:r>
          </a:p>
        </p:txBody>
      </p:sp>
      <p:sp>
        <p:nvSpPr>
          <p:cNvPr id="19" name="TextBox 18">
            <a:extLst>
              <a:ext uri="{FF2B5EF4-FFF2-40B4-BE49-F238E27FC236}">
                <a16:creationId xmlns:a16="http://schemas.microsoft.com/office/drawing/2014/main" id="{02EEC280-C1C2-4D82-B6F8-21EB59EB833E}"/>
              </a:ext>
            </a:extLst>
          </p:cNvPr>
          <p:cNvSpPr txBox="1"/>
          <p:nvPr/>
        </p:nvSpPr>
        <p:spPr>
          <a:xfrm>
            <a:off x="1184552" y="5909966"/>
            <a:ext cx="1704975" cy="369332"/>
          </a:xfrm>
          <a:prstGeom prst="rect">
            <a:avLst/>
          </a:prstGeom>
          <a:noFill/>
        </p:spPr>
        <p:txBody>
          <a:bodyPr wrap="square">
            <a:spAutoFit/>
          </a:bodyPr>
          <a:lstStyle/>
          <a:p>
            <a:r>
              <a:rPr lang="en-GB" dirty="0"/>
              <a:t>Spam Detection </a:t>
            </a:r>
          </a:p>
        </p:txBody>
      </p:sp>
      <p:sp>
        <p:nvSpPr>
          <p:cNvPr id="21" name="TextBox 20">
            <a:extLst>
              <a:ext uri="{FF2B5EF4-FFF2-40B4-BE49-F238E27FC236}">
                <a16:creationId xmlns:a16="http://schemas.microsoft.com/office/drawing/2014/main" id="{3020CE6D-2530-4430-B5CB-BCAEF2F91677}"/>
              </a:ext>
            </a:extLst>
          </p:cNvPr>
          <p:cNvSpPr txBox="1"/>
          <p:nvPr/>
        </p:nvSpPr>
        <p:spPr>
          <a:xfrm>
            <a:off x="5120851" y="3737953"/>
            <a:ext cx="1233598" cy="369332"/>
          </a:xfrm>
          <a:prstGeom prst="rect">
            <a:avLst/>
          </a:prstGeom>
          <a:noFill/>
        </p:spPr>
        <p:txBody>
          <a:bodyPr wrap="square">
            <a:spAutoFit/>
          </a:bodyPr>
          <a:lstStyle/>
          <a:p>
            <a:r>
              <a:rPr lang="en-GB" dirty="0"/>
              <a:t>Recruitment</a:t>
            </a:r>
          </a:p>
        </p:txBody>
      </p:sp>
      <p:sp>
        <p:nvSpPr>
          <p:cNvPr id="23" name="TextBox 22">
            <a:extLst>
              <a:ext uri="{FF2B5EF4-FFF2-40B4-BE49-F238E27FC236}">
                <a16:creationId xmlns:a16="http://schemas.microsoft.com/office/drawing/2014/main" id="{3A65E470-AB0D-4002-A162-2FFE97B44583}"/>
              </a:ext>
            </a:extLst>
          </p:cNvPr>
          <p:cNvSpPr txBox="1"/>
          <p:nvPr/>
        </p:nvSpPr>
        <p:spPr>
          <a:xfrm>
            <a:off x="8106053" y="5776378"/>
            <a:ext cx="2731281" cy="369332"/>
          </a:xfrm>
          <a:prstGeom prst="rect">
            <a:avLst/>
          </a:prstGeom>
          <a:noFill/>
        </p:spPr>
        <p:txBody>
          <a:bodyPr wrap="square">
            <a:spAutoFit/>
          </a:bodyPr>
          <a:lstStyle/>
          <a:p>
            <a:r>
              <a:rPr lang="en-GB" dirty="0"/>
              <a:t>Conversational Framework </a:t>
            </a:r>
          </a:p>
        </p:txBody>
      </p:sp>
      <p:pic>
        <p:nvPicPr>
          <p:cNvPr id="3078" name="Picture 6" descr="How High-Quality Data Drives Better Customer Service Experiences | by  Kristin Floridia | Better than sure.">
            <a:extLst>
              <a:ext uri="{FF2B5EF4-FFF2-40B4-BE49-F238E27FC236}">
                <a16:creationId xmlns:a16="http://schemas.microsoft.com/office/drawing/2014/main" id="{C05BF48E-CC7D-446D-A120-2FBEBBE7B2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5044" y="1864059"/>
            <a:ext cx="1641042" cy="14909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E7172A9-040D-49A1-8C1B-4BB3EFC42B91}"/>
              </a:ext>
            </a:extLst>
          </p:cNvPr>
          <p:cNvSpPr txBox="1"/>
          <p:nvPr/>
        </p:nvSpPr>
        <p:spPr>
          <a:xfrm>
            <a:off x="1347582" y="3368621"/>
            <a:ext cx="1990946" cy="369332"/>
          </a:xfrm>
          <a:prstGeom prst="rect">
            <a:avLst/>
          </a:prstGeom>
          <a:noFill/>
        </p:spPr>
        <p:txBody>
          <a:bodyPr wrap="square">
            <a:spAutoFit/>
          </a:bodyPr>
          <a:lstStyle/>
          <a:p>
            <a:r>
              <a:rPr lang="en-SG" dirty="0"/>
              <a:t>Customer Services</a:t>
            </a:r>
            <a:endParaRPr lang="en-GB" dirty="0"/>
          </a:p>
        </p:txBody>
      </p:sp>
    </p:spTree>
    <p:extLst>
      <p:ext uri="{BB962C8B-B14F-4D97-AF65-F5344CB8AC3E}">
        <p14:creationId xmlns:p14="http://schemas.microsoft.com/office/powerpoint/2010/main" val="359602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a:xfrm>
            <a:off x="1024128" y="585216"/>
            <a:ext cx="8018272" cy="1499616"/>
          </a:xfrm>
        </p:spPr>
        <p:txBody>
          <a:bodyPr>
            <a:normAutofit/>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24128" y="1805580"/>
            <a:ext cx="8432606" cy="4641904"/>
          </a:xfrm>
        </p:spPr>
        <p:txBody>
          <a:bodyPr>
            <a:normAutofit/>
          </a:bodyPr>
          <a:lstStyle/>
          <a:p>
            <a:r>
              <a:rPr lang="en-GB" sz="2800" b="1" i="0" dirty="0">
                <a:effectLst/>
              </a:rPr>
              <a:t>Tokenization (Text to Words)</a:t>
            </a:r>
          </a:p>
          <a:p>
            <a:r>
              <a:rPr lang="en-GB" sz="2400" dirty="0"/>
              <a:t>Tokenization is a way of separating a piece of text into smaller units called tokens.</a:t>
            </a:r>
          </a:p>
          <a:p>
            <a:r>
              <a:rPr lang="en-GB" sz="2400" dirty="0">
                <a:solidFill>
                  <a:srgbClr val="FF0000"/>
                </a:solidFill>
              </a:rPr>
              <a:t>I love machine learning.</a:t>
            </a:r>
          </a:p>
          <a:p>
            <a:pPr>
              <a:buFont typeface="Wingdings" panose="05000000000000000000" pitchFamily="2" charset="2"/>
              <a:buChar char="v"/>
            </a:pPr>
            <a:r>
              <a:rPr lang="en-GB" sz="2400" dirty="0"/>
              <a:t>Word Tokenization: </a:t>
            </a:r>
            <a:r>
              <a:rPr lang="en-GB" sz="2400" dirty="0">
                <a:solidFill>
                  <a:srgbClr val="FF0000"/>
                </a:solidFill>
              </a:rPr>
              <a:t>[‘</a:t>
            </a:r>
            <a:r>
              <a:rPr lang="en-GB" sz="2400" dirty="0" err="1">
                <a:solidFill>
                  <a:srgbClr val="FF0000"/>
                </a:solidFill>
              </a:rPr>
              <a:t>i</a:t>
            </a:r>
            <a:r>
              <a:rPr lang="en-GB" sz="2400" dirty="0">
                <a:solidFill>
                  <a:srgbClr val="FF0000"/>
                </a:solidFill>
              </a:rPr>
              <a:t>’, ‘love’, ‘machine’, ‘learning’]</a:t>
            </a:r>
          </a:p>
          <a:p>
            <a:pPr>
              <a:buFont typeface="Wingdings" panose="05000000000000000000" pitchFamily="2" charset="2"/>
              <a:buChar char="v"/>
            </a:pPr>
            <a:r>
              <a:rPr lang="en-GB" sz="2400" dirty="0"/>
              <a:t>Character Tokenization: </a:t>
            </a:r>
            <a:r>
              <a:rPr lang="en-GB" sz="2400" dirty="0" err="1">
                <a:solidFill>
                  <a:srgbClr val="FF0000"/>
                </a:solidFill>
              </a:rPr>
              <a:t>i</a:t>
            </a:r>
            <a:r>
              <a:rPr lang="en-GB" sz="2400" dirty="0">
                <a:solidFill>
                  <a:srgbClr val="FF0000"/>
                </a:solidFill>
              </a:rPr>
              <a:t>- -l-o-v-e- -m-a-…</a:t>
            </a:r>
          </a:p>
          <a:p>
            <a:pPr>
              <a:buFont typeface="Wingdings" panose="05000000000000000000" pitchFamily="2" charset="2"/>
              <a:buChar char="v"/>
            </a:pPr>
            <a:r>
              <a:rPr lang="en-GB" sz="2400" dirty="0"/>
              <a:t>Sub-word Tokenization</a:t>
            </a:r>
            <a:r>
              <a:rPr lang="en-GB" sz="2400" dirty="0">
                <a:solidFill>
                  <a:srgbClr val="FF0000"/>
                </a:solidFill>
              </a:rPr>
              <a:t>: </a:t>
            </a:r>
            <a:r>
              <a:rPr lang="en-GB" sz="2400" dirty="0" err="1">
                <a:solidFill>
                  <a:srgbClr val="FF0000"/>
                </a:solidFill>
              </a:rPr>
              <a:t>i</a:t>
            </a:r>
            <a:r>
              <a:rPr lang="en-GB" sz="2400" dirty="0">
                <a:solidFill>
                  <a:srgbClr val="FF0000"/>
                </a:solidFill>
              </a:rPr>
              <a:t>-</a:t>
            </a:r>
            <a:r>
              <a:rPr lang="en-GB" sz="2400" dirty="0" err="1">
                <a:solidFill>
                  <a:srgbClr val="FF0000"/>
                </a:solidFill>
              </a:rPr>
              <a:t>lov</a:t>
            </a:r>
            <a:r>
              <a:rPr lang="en-GB" sz="2400" dirty="0">
                <a:solidFill>
                  <a:srgbClr val="FF0000"/>
                </a:solidFill>
              </a:rPr>
              <a:t>-e-</a:t>
            </a:r>
            <a:r>
              <a:rPr lang="en-GB" sz="2400" dirty="0" err="1">
                <a:solidFill>
                  <a:srgbClr val="FF0000"/>
                </a:solidFill>
              </a:rPr>
              <a:t>mach</a:t>
            </a:r>
            <a:r>
              <a:rPr lang="en-GB" sz="2400" dirty="0">
                <a:solidFill>
                  <a:srgbClr val="FF0000"/>
                </a:solidFill>
              </a:rPr>
              <a:t>-</a:t>
            </a:r>
            <a:r>
              <a:rPr lang="en-GB" sz="2400" dirty="0" err="1">
                <a:solidFill>
                  <a:srgbClr val="FF0000"/>
                </a:solidFill>
              </a:rPr>
              <a:t>ine</a:t>
            </a:r>
            <a:r>
              <a:rPr lang="en-GB" sz="2400" dirty="0">
                <a:solidFill>
                  <a:srgbClr val="FF0000"/>
                </a:solidFill>
              </a:rPr>
              <a:t>-learn-</a:t>
            </a:r>
            <a:r>
              <a:rPr lang="en-GB" sz="2400" dirty="0" err="1">
                <a:solidFill>
                  <a:srgbClr val="FF0000"/>
                </a:solidFill>
              </a:rPr>
              <a:t>ing</a:t>
            </a:r>
            <a:endParaRPr lang="en-GB" sz="2400" dirty="0">
              <a:solidFill>
                <a:srgbClr val="FF0000"/>
              </a:solidFill>
            </a:endParaRPr>
          </a:p>
          <a:p>
            <a:pPr marL="0" indent="0">
              <a:buNone/>
            </a:pPr>
            <a:r>
              <a:rPr lang="en-GB" sz="2800" b="1" dirty="0"/>
              <a:t>Corpus</a:t>
            </a:r>
          </a:p>
          <a:p>
            <a:pPr marL="0" indent="0">
              <a:buNone/>
            </a:pPr>
            <a:r>
              <a:rPr lang="en-GB" sz="2400" dirty="0"/>
              <a:t>A language resource consisting of a large and structured set of texts</a:t>
            </a:r>
          </a:p>
        </p:txBody>
      </p:sp>
      <p:sp>
        <p:nvSpPr>
          <p:cNvPr id="27" name="Rectangle 29">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31">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9</a:t>
            </a:fld>
            <a:endParaRPr lang="en-GB"/>
          </a:p>
        </p:txBody>
      </p:sp>
    </p:spTree>
    <p:extLst>
      <p:ext uri="{BB962C8B-B14F-4D97-AF65-F5344CB8AC3E}">
        <p14:creationId xmlns:p14="http://schemas.microsoft.com/office/powerpoint/2010/main" val="239208073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652CD68F7DBA4E8D62941D9D71E301" ma:contentTypeVersion="13" ma:contentTypeDescription="Create a new document." ma:contentTypeScope="" ma:versionID="fbd35d82d41330f638c4b77f9e6d0d26">
  <xsd:schema xmlns:xsd="http://www.w3.org/2001/XMLSchema" xmlns:xs="http://www.w3.org/2001/XMLSchema" xmlns:p="http://schemas.microsoft.com/office/2006/metadata/properties" xmlns:ns3="0dc4f104-7df1-4d78-95d5-741a38ea14ea" xmlns:ns4="3a3ff0f4-a0cc-4559-8f87-fa63f9c5a17d" targetNamespace="http://schemas.microsoft.com/office/2006/metadata/properties" ma:root="true" ma:fieldsID="a52a4d8bf052964cb7437b64f077c461" ns3:_="" ns4:_="">
    <xsd:import namespace="0dc4f104-7df1-4d78-95d5-741a38ea14ea"/>
    <xsd:import namespace="3a3ff0f4-a0cc-4559-8f87-fa63f9c5a17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c4f104-7df1-4d78-95d5-741a38ea14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3ff0f4-a0cc-4559-8f87-fa63f9c5a1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55E001-D9B3-49EA-BC7F-632F512F0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c4f104-7df1-4d78-95d5-741a38ea14ea"/>
    <ds:schemaRef ds:uri="3a3ff0f4-a0cc-4559-8f87-fa63f9c5a1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C0225E-5775-4FBE-8A6A-44386B263FE5}">
  <ds:schemaRefs>
    <ds:schemaRef ds:uri="http://schemas.microsoft.com/sharepoint/v3/contenttype/forms"/>
  </ds:schemaRefs>
</ds:datastoreItem>
</file>

<file path=customXml/itemProps3.xml><?xml version="1.0" encoding="utf-8"?>
<ds:datastoreItem xmlns:ds="http://schemas.openxmlformats.org/officeDocument/2006/customXml" ds:itemID="{4012949D-EA4B-42A4-A365-7B976832D859}">
  <ds:schemaRefs>
    <ds:schemaRef ds:uri="http://purl.org/dc/terms/"/>
    <ds:schemaRef ds:uri="3a3ff0f4-a0cc-4559-8f87-fa63f9c5a17d"/>
    <ds:schemaRef ds:uri="http://schemas.openxmlformats.org/package/2006/metadata/core-properties"/>
    <ds:schemaRef ds:uri="http://www.w3.org/XML/1998/namespace"/>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0dc4f104-7df1-4d78-95d5-741a38ea14ea"/>
  </ds:schemaRefs>
</ds:datastoreItem>
</file>

<file path=docProps/app.xml><?xml version="1.0" encoding="utf-8"?>
<Properties xmlns="http://schemas.openxmlformats.org/officeDocument/2006/extended-properties" xmlns:vt="http://schemas.openxmlformats.org/officeDocument/2006/docPropsVTypes">
  <TotalTime>114</TotalTime>
  <Words>3469</Words>
  <Application>Microsoft Office PowerPoint</Application>
  <PresentationFormat>Widescreen</PresentationFormat>
  <Paragraphs>255</Paragraphs>
  <Slides>22</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medium-content-sans-serif-font</vt:lpstr>
      <vt:lpstr>medium-content-serif-font</vt:lpstr>
      <vt:lpstr>Merriweather</vt:lpstr>
      <vt:lpstr>poppins</vt:lpstr>
      <vt:lpstr>roboto</vt:lpstr>
      <vt:lpstr>roboto</vt:lpstr>
      <vt:lpstr>Arial</vt:lpstr>
      <vt:lpstr>Calibri</vt:lpstr>
      <vt:lpstr>Consolas</vt:lpstr>
      <vt:lpstr>Tw Cen MT</vt:lpstr>
      <vt:lpstr>Tw Cen MT Condensed</vt:lpstr>
      <vt:lpstr>Wingdings</vt:lpstr>
      <vt:lpstr>Wingdings 3</vt:lpstr>
      <vt:lpstr>Integral</vt:lpstr>
      <vt:lpstr>WELCOME TO THE VERY FIRST WORKSHOP IN MLDA DEEP LEARNING WEEK!</vt:lpstr>
      <vt:lpstr>MLDA@EEE DEEP LEARNING WEEK FLOW</vt:lpstr>
      <vt:lpstr>In this workshop, we assumed that…</vt:lpstr>
      <vt:lpstr>TEXT GENERATOR USING RNN</vt:lpstr>
      <vt:lpstr>STRUCTURE</vt:lpstr>
      <vt:lpstr>1-1 WHAT IS NLP?</vt:lpstr>
      <vt:lpstr>PowerPoint Presentation</vt:lpstr>
      <vt:lpstr>1-2 WHY NLP? – Uses of nlp IN OUR LIFE</vt:lpstr>
      <vt:lpstr>1-3 NLP BASICS FOR TEXT</vt:lpstr>
      <vt:lpstr>1-3 NLP BASICS FOR TEXT</vt:lpstr>
      <vt:lpstr>1-3 NLP BASICS FOR TEXT</vt:lpstr>
      <vt:lpstr>1-3 NLP BASICS FOR TEXT</vt:lpstr>
      <vt:lpstr>KERAS Embedding Layer</vt:lpstr>
      <vt:lpstr>2-1 WHAT IS RNN?</vt:lpstr>
      <vt:lpstr>2-2-1 STRUCTURE OF RNN</vt:lpstr>
      <vt:lpstr>2-2-2 VANISHING GRADIENT PROBLEM</vt:lpstr>
      <vt:lpstr>2-3 Improvement over VANILLA RNN</vt:lpstr>
      <vt:lpstr>PowerPoint Presentation</vt:lpstr>
      <vt:lpstr>2-3 KERAS LSTM EXAMPLE</vt:lpstr>
      <vt:lpstr>3 EXTENDED READING</vt:lpstr>
      <vt:lpstr>4 INTRO TO PRACTICAL SESSION</vt:lpstr>
      <vt:lpstr>PRATICAL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VERY FIRST WORKSHOP IN MLDA DEEP LEARNING WEEK!</dc:title>
  <dc:creator>Yuchen Rao</dc:creator>
  <cp:lastModifiedBy>Yuchen Rao</cp:lastModifiedBy>
  <cp:revision>12</cp:revision>
  <dcterms:created xsi:type="dcterms:W3CDTF">2020-10-02T05:46:10Z</dcterms:created>
  <dcterms:modified xsi:type="dcterms:W3CDTF">2020-10-02T07:40:21Z</dcterms:modified>
</cp:coreProperties>
</file>